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73" r:id="rId4"/>
    <p:sldId id="589" r:id="rId5"/>
    <p:sldId id="590" r:id="rId6"/>
    <p:sldId id="571" r:id="rId7"/>
    <p:sldId id="263" r:id="rId8"/>
    <p:sldId id="573" r:id="rId9"/>
    <p:sldId id="582" r:id="rId10"/>
    <p:sldId id="583" r:id="rId11"/>
    <p:sldId id="584" r:id="rId12"/>
    <p:sldId id="586" r:id="rId13"/>
    <p:sldId id="578" r:id="rId14"/>
    <p:sldId id="581" r:id="rId15"/>
    <p:sldId id="580" r:id="rId16"/>
    <p:sldId id="579" r:id="rId17"/>
  </p:sldIdLst>
  <p:sldSz cx="16256000" cy="9144000"/>
  <p:notesSz cx="7315200" cy="96012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FbReformaNarrow Bold" panose="02020803050405020304" pitchFamily="18" charset="-79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2r3LN7sOdM1CMpylKxbPyhw4p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26"/>
    <a:srgbClr val="4F6269"/>
    <a:srgbClr val="E55454"/>
    <a:srgbClr val="009E47"/>
    <a:srgbClr val="007434"/>
    <a:srgbClr val="00D05E"/>
    <a:srgbClr val="000000"/>
    <a:srgbClr val="004C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81" autoAdjust="0"/>
    <p:restoredTop sz="94111" autoAdjust="0"/>
  </p:normalViewPr>
  <p:slideViewPr>
    <p:cSldViewPr snapToGrid="0">
      <p:cViewPr>
        <p:scale>
          <a:sx n="50" d="100"/>
          <a:sy n="50" d="100"/>
        </p:scale>
        <p:origin x="1686" y="149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8" y="1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1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8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היי אני עפרי אמא של...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באתי לדבר על שימוש נכון ובריא בטלפון חכם.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אבל בואו נתחיל דווקא בלדבר על מיקרוגל.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מי כאן יודע להפעיל מיקרוגל?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כולנו יודעים להפעיל או ראינו איך מפעילים מיקרוגל. לפני הפעם הראשונה שהפעלנו אותו, לימדו אותנו על אילו כפתורים ללחוץ,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וגם הסבירו לנו משהו ממש חשוב שלא כתוב על המיקרוגל בשום מקום – שאסור להכניס אליו מתכות – לא מזלגות ולא נייר אלומיניום.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כי מה היה עלול לקרות אם נפעיל אותו עם מזלג בפנים? הוא עלול להתפוצץ.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אז גם למכשיר פשוט כמו מיקרוגל יש כללים מאוד פשוטים שאם נשמור עליהם הם יעזרו לנו להפעיל את המכשיר נכון בלי לסכן את עצמנו או לשרוף לעצמנו את הבית.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באותו האופן, מאוד קל להפעיל את הטלפון החכם,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וזה נכון שאם לא נשתמש בו נכון – לא נתפוצץ,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אבל גם לטלפון יש כללים וחוקים שיכולים לעזור לנו לשמור על עצמנו וגם על היחסים עם הסביבה שלנו.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למי יש טלפון חכם?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ולמי אין טלפון?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ומבין אלה שאין להם טלפון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למי יש גישה לטלפון של ההורים? מי משחק בטלפון של החברים?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יש מישהו שאין לו גישה לטלפון בכלל במהלך השבוע?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לכולנו יש גישה לטלפון החכם.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במפגש של היום ובמפגשים שיהיו לנו בהמשך השנה אנחנו נדבר על הכללים הלא כתובים של הטלפונים החכמים שיעזרו לנו לשמור על עצמנו.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4143588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כשאתם רוצים זמן של שקט,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זמן לארוחה עם ההורים,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זמן למשחק עם חבר או לבר,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באיזה טריקים אתם משתמשים כדי שהטלפון לא יפריע לכם?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/>
              <a:t>מעולה!</a:t>
            </a: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/>
              <a:t>אבל...</a:t>
            </a: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הטריקים הקטנים האלה שכולנו משתמשים בהם – לא באמת עובדים.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he-IL"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ואיך אנחנו יודעים?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עשו מחקרים. לקחו כמות גדולה מאוד של אנשים ובדקו עם מכשירים מיוחדים מה קורה כשהם משתמשים בטריקים האלה,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וראו שלמרות שהם בטוחים שהטלפון לא מפריע להם והם חושבים שהם מצליחים להתרכז במה שהם מעוניינים להתרכז בו,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המח שלהם עדיין חושב על הטלפון ברקע, בלי ידיעתם. </a:t>
            </a:r>
            <a:endParaRPr dirty="0"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-IL" dirty="0"/>
              <a:t>הם בעצם חצי מרוכזים, הם בהיכון – מסתכלים מדי פעם על הטלפון או חושבים עליו, אפילו בצורה לא מודעת – בלי להתכוון. </a:t>
            </a:r>
            <a:endParaRPr dirty="0"/>
          </a:p>
        </p:txBody>
      </p:sp>
      <p:sp>
        <p:nvSpPr>
          <p:cNvPr id="162" name="Google Shape;162;p8:notes"/>
          <p:cNvSpPr txBox="1">
            <a:spLocks noGrp="1"/>
          </p:cNvSpPr>
          <p:nvPr>
            <p:ph type="sldNum" idx="12"/>
          </p:nvPr>
        </p:nvSpPr>
        <p:spPr>
          <a:xfrm>
            <a:off x="4143588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7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iw-IL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5105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ועכשיו - בואו נשחק! </a:t>
            </a:r>
          </a:p>
          <a:p>
            <a:pPr algn="r" rtl="1"/>
            <a:r>
              <a:rPr lang="he-IL" dirty="0"/>
              <a:t>בכל שקופית נראה ילדים ואנשים שמחזיקים טלפון בדרכים שונות,</a:t>
            </a:r>
          </a:p>
          <a:p>
            <a:pPr algn="r" rtl="1"/>
            <a:r>
              <a:rPr lang="he-IL" dirty="0"/>
              <a:t>והתפקיד שלכם הוא לבחור מה היציבה הבריאה יותר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51798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2</a:t>
            </a:r>
          </a:p>
          <a:p>
            <a:pPr algn="r" rtl="1"/>
            <a:r>
              <a:rPr lang="he-IL" dirty="0" err="1"/>
              <a:t>להשען</a:t>
            </a:r>
            <a:r>
              <a:rPr lang="he-IL" dirty="0"/>
              <a:t> על קיר, להרים את המכשיר על הברכיים – זה יופי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89041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37544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body" idx="1"/>
          </p:nvPr>
        </p:nvSpPr>
        <p:spPr>
          <a:xfrm>
            <a:off x="812800" y="2133602"/>
            <a:ext cx="146304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טקסט אנכי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5110692" y="-2164290"/>
            <a:ext cx="6034617" cy="146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אנכית וטקסט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5010149" y="4318001"/>
            <a:ext cx="10401300" cy="274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-611715" y="1710267"/>
            <a:ext cx="10401300" cy="795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קופית כותרת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ctrTitle"/>
          </p:nvPr>
        </p:nvSpPr>
        <p:spPr>
          <a:xfrm>
            <a:off x="1219200" y="2840569"/>
            <a:ext cx="13817600" cy="196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1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1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1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מקטע עליונה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>
            <a:spLocks noGrp="1"/>
          </p:cNvSpPr>
          <p:nvPr>
            <p:ph type="title"/>
          </p:nvPr>
        </p:nvSpPr>
        <p:spPr>
          <a:xfrm>
            <a:off x="1284113" y="5875867"/>
            <a:ext cx="13817600" cy="18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body" idx="1"/>
          </p:nvPr>
        </p:nvSpPr>
        <p:spPr>
          <a:xfrm>
            <a:off x="1284113" y="3875619"/>
            <a:ext cx="13817600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r" rtl="1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ני תכנים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1"/>
          </p:nvPr>
        </p:nvSpPr>
        <p:spPr>
          <a:xfrm>
            <a:off x="609601" y="2844801"/>
            <a:ext cx="5350933" cy="8045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r" rtl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body" idx="2"/>
          </p:nvPr>
        </p:nvSpPr>
        <p:spPr>
          <a:xfrm>
            <a:off x="6231468" y="2844801"/>
            <a:ext cx="5350933" cy="8045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r" rtl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השוואה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body" idx="1"/>
          </p:nvPr>
        </p:nvSpPr>
        <p:spPr>
          <a:xfrm>
            <a:off x="812801" y="2046817"/>
            <a:ext cx="7182556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body" idx="2"/>
          </p:nvPr>
        </p:nvSpPr>
        <p:spPr>
          <a:xfrm>
            <a:off x="812801" y="2899833"/>
            <a:ext cx="7182556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body" idx="3"/>
          </p:nvPr>
        </p:nvSpPr>
        <p:spPr>
          <a:xfrm>
            <a:off x="8257824" y="2046817"/>
            <a:ext cx="7185377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4"/>
          </p:nvPr>
        </p:nvSpPr>
        <p:spPr>
          <a:xfrm>
            <a:off x="8257824" y="2899833"/>
            <a:ext cx="7185377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בלבד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ריק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וכן עם כיתוב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812801" y="364067"/>
            <a:ext cx="5348113" cy="15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6355644" y="364068"/>
            <a:ext cx="9087557" cy="7804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r" rtl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812801" y="1913468"/>
            <a:ext cx="5348113" cy="625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r" rtl="1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מונה עם כיתוב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3186290" y="6400801"/>
            <a:ext cx="9753600" cy="75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3186290" y="817033"/>
            <a:ext cx="9753600" cy="54864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3186290" y="7156452"/>
            <a:ext cx="9753600" cy="1073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r" rtl="1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 rtl="1">
              <a:spcBef>
                <a:spcPts val="0"/>
              </a:spcBef>
              <a:buNone/>
              <a:defRPr/>
            </a:lvl1pPr>
            <a:lvl2pPr marL="0" lvl="1" indent="0" algn="l" rtl="1">
              <a:spcBef>
                <a:spcPts val="0"/>
              </a:spcBef>
              <a:buNone/>
              <a:defRPr/>
            </a:lvl2pPr>
            <a:lvl3pPr marL="0" lvl="2" indent="0" algn="l" rtl="1">
              <a:spcBef>
                <a:spcPts val="0"/>
              </a:spcBef>
              <a:buNone/>
              <a:defRPr/>
            </a:lvl3pPr>
            <a:lvl4pPr marL="0" lvl="3" indent="0" algn="l" rtl="1">
              <a:spcBef>
                <a:spcPts val="0"/>
              </a:spcBef>
              <a:buNone/>
              <a:defRPr/>
            </a:lvl4pPr>
            <a:lvl5pPr marL="0" lvl="4" indent="0" algn="l" rtl="1">
              <a:spcBef>
                <a:spcPts val="0"/>
              </a:spcBef>
              <a:buNone/>
              <a:defRPr/>
            </a:lvl5pPr>
            <a:lvl6pPr marL="0" lvl="5" indent="0" algn="l" rtl="1">
              <a:spcBef>
                <a:spcPts val="0"/>
              </a:spcBef>
              <a:buNone/>
              <a:defRPr/>
            </a:lvl6pPr>
            <a:lvl7pPr marL="0" lvl="6" indent="0" algn="l" rtl="1">
              <a:spcBef>
                <a:spcPts val="0"/>
              </a:spcBef>
              <a:buNone/>
              <a:defRPr/>
            </a:lvl7pPr>
            <a:lvl8pPr marL="0" lvl="7" indent="0" algn="l" rtl="1">
              <a:spcBef>
                <a:spcPts val="0"/>
              </a:spcBef>
              <a:buNone/>
              <a:defRPr/>
            </a:lvl8pPr>
            <a:lvl9pPr marL="0" lvl="8" indent="0" algn="l" rtl="1">
              <a:spcBef>
                <a:spcPts val="0"/>
              </a:spcBef>
              <a:buNone/>
              <a:defRPr/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E47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812800" y="2133602"/>
            <a:ext cx="146304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r" rtl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r" rtl="1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1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4.png"/><Relationship Id="rId7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77256" y="305869"/>
            <a:ext cx="12311484" cy="88381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0" name="Google Shape;90;p1"/>
          <p:cNvGraphicFramePr/>
          <p:nvPr/>
        </p:nvGraphicFramePr>
        <p:xfrm>
          <a:off x="2583384" y="3452788"/>
          <a:ext cx="1991717" cy="2238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991717" imgH="2238423" progId="">
                  <p:embed/>
                </p:oleObj>
              </mc:Choice>
              <mc:Fallback>
                <p:oleObj r:id="rId4" imgW="1991717" imgH="2238423" progId="">
                  <p:embed/>
                  <p:pic>
                    <p:nvPicPr>
                      <p:cNvPr id="90" name="Google Shape;90;p1"/>
                      <p:cNvPicPr preferRelativeResize="0"/>
                      <p:nvPr/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2583384" y="3452788"/>
                        <a:ext cx="1991717" cy="22384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 l="31140" t="26775" r="21494" b="25976"/>
          <a:stretch/>
        </p:blipFill>
        <p:spPr>
          <a:xfrm>
            <a:off x="7047880" y="1558182"/>
            <a:ext cx="8127999" cy="6333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מיטה, מקורה, אדם&#10;&#10;התיאור נוצר באופן אוטומטי">
            <a:extLst>
              <a:ext uri="{FF2B5EF4-FFF2-40B4-BE49-F238E27FC236}">
                <a16:creationId xmlns:a16="http://schemas.microsoft.com/office/drawing/2014/main" id="{18914C7E-0555-4D46-8E1F-F469C06EA5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1506" y="0"/>
            <a:ext cx="8104494" cy="9144000"/>
          </a:xfrm>
          <a:prstGeom prst="rect">
            <a:avLst/>
          </a:prstGeom>
        </p:spPr>
      </p:pic>
      <p:pic>
        <p:nvPicPr>
          <p:cNvPr id="10" name="תמונה 9" descr="תמונה שמכילה אדם, מכשיר חשמלי, מייבש&#10;&#10;התיאור נוצר באופן אוטומטי">
            <a:extLst>
              <a:ext uri="{FF2B5EF4-FFF2-40B4-BE49-F238E27FC236}">
                <a16:creationId xmlns:a16="http://schemas.microsoft.com/office/drawing/2014/main" id="{D1E7C399-640D-4D5F-BB9E-2285905614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753" y="0"/>
            <a:ext cx="8165259" cy="9144000"/>
          </a:xfrm>
          <a:prstGeom prst="rect">
            <a:avLst/>
          </a:prstGeom>
        </p:spPr>
      </p:pic>
      <p:pic>
        <p:nvPicPr>
          <p:cNvPr id="13" name="גרפיקה 12">
            <a:extLst>
              <a:ext uri="{FF2B5EF4-FFF2-40B4-BE49-F238E27FC236}">
                <a16:creationId xmlns:a16="http://schemas.microsoft.com/office/drawing/2014/main" id="{EE540A92-5DAF-4DCD-A397-59AA8B4887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3252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תמונה 9">
            <a:extLst>
              <a:ext uri="{FF2B5EF4-FFF2-40B4-BE49-F238E27FC236}">
                <a16:creationId xmlns:a16="http://schemas.microsoft.com/office/drawing/2014/main" id="{4037DBA5-37EE-4F94-81D9-BFDCBBAD32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128000" cy="9143999"/>
          </a:xfrm>
          <a:prstGeom prst="rect">
            <a:avLst/>
          </a:prstGeom>
        </p:spPr>
      </p:pic>
      <p:pic>
        <p:nvPicPr>
          <p:cNvPr id="11" name="תמונה 10" descr="תמונה שמכילה אדם&#10;&#10;התיאור נוצר באופן אוטומטי">
            <a:extLst>
              <a:ext uri="{FF2B5EF4-FFF2-40B4-BE49-F238E27FC236}">
                <a16:creationId xmlns:a16="http://schemas.microsoft.com/office/drawing/2014/main" id="{4C40DAC5-72C4-41A9-93CF-B503F0AFAB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8000" y="-1"/>
            <a:ext cx="8128000" cy="9143999"/>
          </a:xfrm>
          <a:prstGeom prst="rect">
            <a:avLst/>
          </a:prstGeom>
        </p:spPr>
      </p:pic>
      <p:pic>
        <p:nvPicPr>
          <p:cNvPr id="12" name="גרפיקה 11">
            <a:extLst>
              <a:ext uri="{FF2B5EF4-FFF2-40B4-BE49-F238E27FC236}">
                <a16:creationId xmlns:a16="http://schemas.microsoft.com/office/drawing/2014/main" id="{8664D6D7-4BBD-4EF4-94B8-95A12B5C9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0220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4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714B970-E61D-4BA9-A859-24518180F0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7853728-0C5B-456B-8272-2BF7FBBBA8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F2CD5E0F-DFE0-43A7-9346-F8CDF1598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27449"/>
            <a:ext cx="13893946" cy="781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68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אליפסה 8">
            <a:extLst>
              <a:ext uri="{FF2B5EF4-FFF2-40B4-BE49-F238E27FC236}">
                <a16:creationId xmlns:a16="http://schemas.microsoft.com/office/drawing/2014/main" id="{1606CA79-9D8F-415A-B2F5-63B9389C5684}"/>
              </a:ext>
            </a:extLst>
          </p:cNvPr>
          <p:cNvSpPr/>
          <p:nvPr/>
        </p:nvSpPr>
        <p:spPr>
          <a:xfrm>
            <a:off x="4731657" y="-4631987"/>
            <a:ext cx="6792686" cy="6792686"/>
          </a:xfrm>
          <a:prstGeom prst="ellipse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9" name="תמונה 28">
            <a:extLst>
              <a:ext uri="{FF2B5EF4-FFF2-40B4-BE49-F238E27FC236}">
                <a16:creationId xmlns:a16="http://schemas.microsoft.com/office/drawing/2014/main" id="{102CC7E8-F7BF-4292-A506-2BAE109E7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48" y="852492"/>
            <a:ext cx="4007737" cy="7686072"/>
          </a:xfrm>
          <a:prstGeom prst="rect">
            <a:avLst/>
          </a:prstGeom>
        </p:spPr>
      </p:pic>
      <p:pic>
        <p:nvPicPr>
          <p:cNvPr id="17" name="Google Shape;105;p3" descr="וואטסאפ – ויקיפדיה">
            <a:extLst>
              <a:ext uri="{FF2B5EF4-FFF2-40B4-BE49-F238E27FC236}">
                <a16:creationId xmlns:a16="http://schemas.microsoft.com/office/drawing/2014/main" id="{CFBE8514-3378-4E46-95D9-9FEF31C3EEC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72659" y="2859062"/>
            <a:ext cx="588483" cy="59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גרפיקה 29">
            <a:extLst>
              <a:ext uri="{FF2B5EF4-FFF2-40B4-BE49-F238E27FC236}">
                <a16:creationId xmlns:a16="http://schemas.microsoft.com/office/drawing/2014/main" id="{306CEEA9-30A3-4C7B-8DA4-D5786F627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2290" y="6460252"/>
            <a:ext cx="5520574" cy="2676641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B59FA45D-F734-60A2-7380-EF62161D2C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294" y="-978745"/>
            <a:ext cx="5773412" cy="3700593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1179FF9-B98C-F7BA-6AC6-8396BD6FDF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0952" y="2160699"/>
            <a:ext cx="5450296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20323"/>
      </p:ext>
    </p:extLst>
  </p:cSld>
  <p:clrMapOvr>
    <a:masterClrMapping/>
  </p:clrMapOvr>
  <p:transition spd="slow"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תמונה 26">
            <a:extLst>
              <a:ext uri="{FF2B5EF4-FFF2-40B4-BE49-F238E27FC236}">
                <a16:creationId xmlns:a16="http://schemas.microsoft.com/office/drawing/2014/main" id="{23E66CED-B048-454F-9098-C8BD90036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49" y="852490"/>
            <a:ext cx="4007738" cy="7686074"/>
          </a:xfrm>
          <a:prstGeom prst="rect">
            <a:avLst/>
          </a:prstGeom>
        </p:spPr>
      </p:pic>
      <p:pic>
        <p:nvPicPr>
          <p:cNvPr id="28" name="תמונה 27" descr="תמונה שמכילה אדם, לובש, ילד, כחול&#10;&#10;התיאור נוצר באופן אוטומטי">
            <a:extLst>
              <a:ext uri="{FF2B5EF4-FFF2-40B4-BE49-F238E27FC236}">
                <a16:creationId xmlns:a16="http://schemas.microsoft.com/office/drawing/2014/main" id="{3A3F59DF-93A8-4962-A582-686073CDC4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62" r="14781"/>
          <a:stretch/>
        </p:blipFill>
        <p:spPr>
          <a:xfrm>
            <a:off x="1416935" y="2143557"/>
            <a:ext cx="3116060" cy="4904363"/>
          </a:xfrm>
          <a:prstGeom prst="rect">
            <a:avLst/>
          </a:prstGeom>
        </p:spPr>
      </p:pic>
      <p:pic>
        <p:nvPicPr>
          <p:cNvPr id="18" name="Google Shape;105;p3" descr="וואטסאפ – ויקיפדיה">
            <a:extLst>
              <a:ext uri="{FF2B5EF4-FFF2-40B4-BE49-F238E27FC236}">
                <a16:creationId xmlns:a16="http://schemas.microsoft.com/office/drawing/2014/main" id="{57DB8A71-563B-45CE-B28A-7FAEC3CB00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72659" y="3981569"/>
            <a:ext cx="588483" cy="5904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אליפסה 5">
            <a:extLst>
              <a:ext uri="{FF2B5EF4-FFF2-40B4-BE49-F238E27FC236}">
                <a16:creationId xmlns:a16="http://schemas.microsoft.com/office/drawing/2014/main" id="{61DC443D-A9A6-3E6E-BE53-9777D942784E}"/>
              </a:ext>
            </a:extLst>
          </p:cNvPr>
          <p:cNvSpPr/>
          <p:nvPr/>
        </p:nvSpPr>
        <p:spPr>
          <a:xfrm>
            <a:off x="4731657" y="-4631987"/>
            <a:ext cx="6792686" cy="6792686"/>
          </a:xfrm>
          <a:prstGeom prst="ellipse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Google Shape;105;p3" descr="וואטסאפ – ויקיפדיה">
            <a:extLst>
              <a:ext uri="{FF2B5EF4-FFF2-40B4-BE49-F238E27FC236}">
                <a16:creationId xmlns:a16="http://schemas.microsoft.com/office/drawing/2014/main" id="{B98FD0F0-976C-6BAF-8FFD-1B2F3134B46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72659" y="2859062"/>
            <a:ext cx="588483" cy="59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C1304668-C19A-F261-64F4-50A94E1236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294" y="-978745"/>
            <a:ext cx="5773412" cy="3700593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7C6D6CC-6CE0-8D7A-1490-97451C2E62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0952" y="2160699"/>
            <a:ext cx="5450296" cy="2743438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75D489A4-880F-64A6-D190-098775F00B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5600" y="3304758"/>
            <a:ext cx="5535648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61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37103D48-D2C9-401D-97F7-ED19FAB71BA8}"/>
              </a:ext>
            </a:extLst>
          </p:cNvPr>
          <p:cNvGrpSpPr/>
          <p:nvPr/>
        </p:nvGrpSpPr>
        <p:grpSpPr>
          <a:xfrm>
            <a:off x="986050" y="852490"/>
            <a:ext cx="4007737" cy="7676960"/>
            <a:chOff x="7256306" y="1820431"/>
            <a:chExt cx="2595452" cy="4971678"/>
          </a:xfrm>
        </p:grpSpPr>
        <p:pic>
          <p:nvPicPr>
            <p:cNvPr id="23" name="תמונה 22">
              <a:extLst>
                <a:ext uri="{FF2B5EF4-FFF2-40B4-BE49-F238E27FC236}">
                  <a16:creationId xmlns:a16="http://schemas.microsoft.com/office/drawing/2014/main" id="{F2857DC2-C66C-4B4B-A31E-E5024528B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6307" y="1820431"/>
              <a:ext cx="2595451" cy="4971678"/>
            </a:xfrm>
            <a:prstGeom prst="rect">
              <a:avLst/>
            </a:prstGeom>
          </p:spPr>
        </p:pic>
        <p:pic>
          <p:nvPicPr>
            <p:cNvPr id="24" name="תמונה 23">
              <a:extLst>
                <a:ext uri="{FF2B5EF4-FFF2-40B4-BE49-F238E27FC236}">
                  <a16:creationId xmlns:a16="http://schemas.microsoft.com/office/drawing/2014/main" id="{9ABFDC52-E8AF-4092-8B57-9AC4019C9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950"/>
            <a:stretch/>
          </p:blipFill>
          <p:spPr>
            <a:xfrm>
              <a:off x="7256306" y="1820431"/>
              <a:ext cx="2595451" cy="3785475"/>
            </a:xfrm>
            <a:prstGeom prst="rect">
              <a:avLst/>
            </a:prstGeom>
          </p:spPr>
        </p:pic>
        <p:pic>
          <p:nvPicPr>
            <p:cNvPr id="25" name="תמונה 24">
              <a:extLst>
                <a:ext uri="{FF2B5EF4-FFF2-40B4-BE49-F238E27FC236}">
                  <a16:creationId xmlns:a16="http://schemas.microsoft.com/office/drawing/2014/main" id="{0084FAAE-350A-4EE9-9ACF-AF4E81B33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727" b="23950"/>
            <a:stretch/>
          </p:blipFill>
          <p:spPr>
            <a:xfrm>
              <a:off x="7256306" y="5360171"/>
              <a:ext cx="2595451" cy="613427"/>
            </a:xfrm>
            <a:prstGeom prst="rect">
              <a:avLst/>
            </a:prstGeom>
          </p:spPr>
        </p:pic>
        <p:pic>
          <p:nvPicPr>
            <p:cNvPr id="26" name="תמונה 25">
              <a:extLst>
                <a:ext uri="{FF2B5EF4-FFF2-40B4-BE49-F238E27FC236}">
                  <a16:creationId xmlns:a16="http://schemas.microsoft.com/office/drawing/2014/main" id="{38134D71-0795-42E8-88EA-FF14BB170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476" b="59322"/>
            <a:stretch/>
          </p:blipFill>
          <p:spPr>
            <a:xfrm>
              <a:off x="7256306" y="5922057"/>
              <a:ext cx="2595451" cy="159457"/>
            </a:xfrm>
            <a:prstGeom prst="rect">
              <a:avLst/>
            </a:prstGeom>
          </p:spPr>
        </p:pic>
      </p:grpSp>
      <p:pic>
        <p:nvPicPr>
          <p:cNvPr id="2" name="Google Shape;105;p3" descr="וואטסאפ – ויקיפדיה">
            <a:extLst>
              <a:ext uri="{FF2B5EF4-FFF2-40B4-BE49-F238E27FC236}">
                <a16:creationId xmlns:a16="http://schemas.microsoft.com/office/drawing/2014/main" id="{BFAB205D-BF2F-02C1-5A03-71943051CC0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72659" y="3981569"/>
            <a:ext cx="588483" cy="590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אליפסה 2">
            <a:extLst>
              <a:ext uri="{FF2B5EF4-FFF2-40B4-BE49-F238E27FC236}">
                <a16:creationId xmlns:a16="http://schemas.microsoft.com/office/drawing/2014/main" id="{AA9612CD-A5C1-3251-EF30-96AA7B6BFF3F}"/>
              </a:ext>
            </a:extLst>
          </p:cNvPr>
          <p:cNvSpPr/>
          <p:nvPr/>
        </p:nvSpPr>
        <p:spPr>
          <a:xfrm>
            <a:off x="4731657" y="-4631987"/>
            <a:ext cx="6792686" cy="6792686"/>
          </a:xfrm>
          <a:prstGeom prst="ellipse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Google Shape;105;p3" descr="וואטסאפ – ויקיפדיה">
            <a:extLst>
              <a:ext uri="{FF2B5EF4-FFF2-40B4-BE49-F238E27FC236}">
                <a16:creationId xmlns:a16="http://schemas.microsoft.com/office/drawing/2014/main" id="{809AD401-D6E8-701E-8FAA-57B82D82819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72659" y="2859062"/>
            <a:ext cx="588483" cy="59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7DBE898C-832C-895C-F52F-E57F04099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294" y="-978745"/>
            <a:ext cx="5773412" cy="3700593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0E387D7A-CBC8-3D24-A19C-D964795ED2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0952" y="2160699"/>
            <a:ext cx="5450296" cy="274343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C96CC82C-A6EC-3B03-09B0-749BC85E73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5600" y="3304758"/>
            <a:ext cx="5535648" cy="2743438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3186FA87-D889-5458-9E37-2AC5E700AD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8954" y="4498474"/>
            <a:ext cx="5450296" cy="2737341"/>
          </a:xfrm>
          <a:prstGeom prst="rect">
            <a:avLst/>
          </a:prstGeom>
        </p:spPr>
      </p:pic>
      <p:pic>
        <p:nvPicPr>
          <p:cNvPr id="9" name="Google Shape;105;p3" descr="וואטסאפ – ויקיפדיה">
            <a:extLst>
              <a:ext uri="{FF2B5EF4-FFF2-40B4-BE49-F238E27FC236}">
                <a16:creationId xmlns:a16="http://schemas.microsoft.com/office/drawing/2014/main" id="{58FD7FBB-591E-23A3-154F-14F63CAC8D7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72659" y="5144678"/>
            <a:ext cx="588483" cy="5904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484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תמונה 15">
            <a:extLst>
              <a:ext uri="{FF2B5EF4-FFF2-40B4-BE49-F238E27FC236}">
                <a16:creationId xmlns:a16="http://schemas.microsoft.com/office/drawing/2014/main" id="{C79C0510-013A-47F7-8329-B05043759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50" y="852490"/>
            <a:ext cx="4007737" cy="7676961"/>
          </a:xfrm>
          <a:prstGeom prst="rect">
            <a:avLst/>
          </a:prstGeom>
        </p:spPr>
      </p:pic>
      <p:pic>
        <p:nvPicPr>
          <p:cNvPr id="2" name="Google Shape;105;p3" descr="וואטסאפ – ויקיפדיה">
            <a:extLst>
              <a:ext uri="{FF2B5EF4-FFF2-40B4-BE49-F238E27FC236}">
                <a16:creationId xmlns:a16="http://schemas.microsoft.com/office/drawing/2014/main" id="{C9BBB82F-C478-8573-FF23-BD0365AD11A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72659" y="3981569"/>
            <a:ext cx="588483" cy="590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אליפסה 2">
            <a:extLst>
              <a:ext uri="{FF2B5EF4-FFF2-40B4-BE49-F238E27FC236}">
                <a16:creationId xmlns:a16="http://schemas.microsoft.com/office/drawing/2014/main" id="{120E8E02-8681-1FD2-B77B-15D3D19858C7}"/>
              </a:ext>
            </a:extLst>
          </p:cNvPr>
          <p:cNvSpPr/>
          <p:nvPr/>
        </p:nvSpPr>
        <p:spPr>
          <a:xfrm>
            <a:off x="4731657" y="-4631987"/>
            <a:ext cx="6792686" cy="6792686"/>
          </a:xfrm>
          <a:prstGeom prst="ellipse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Google Shape;105;p3" descr="וואטסאפ – ויקיפדיה">
            <a:extLst>
              <a:ext uri="{FF2B5EF4-FFF2-40B4-BE49-F238E27FC236}">
                <a16:creationId xmlns:a16="http://schemas.microsoft.com/office/drawing/2014/main" id="{D72DA954-3B36-6DDE-B387-6E807566EA3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72659" y="2859062"/>
            <a:ext cx="588483" cy="59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3340920A-D553-4507-16ED-30E7483425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294" y="-978745"/>
            <a:ext cx="5773412" cy="3700593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4C85DE98-F8D8-165A-D2E5-3838AF519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0952" y="2160699"/>
            <a:ext cx="5450296" cy="274343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256EB9C1-F40D-8F08-F7DD-F1DC6B9C4D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5600" y="3304758"/>
            <a:ext cx="5535648" cy="2743438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01175DF3-A110-08A2-AF4F-DB7D722D9F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8954" y="4498474"/>
            <a:ext cx="5450296" cy="2737341"/>
          </a:xfrm>
          <a:prstGeom prst="rect">
            <a:avLst/>
          </a:prstGeom>
        </p:spPr>
      </p:pic>
      <p:pic>
        <p:nvPicPr>
          <p:cNvPr id="9" name="Google Shape;105;p3" descr="וואטסאפ – ויקיפדיה">
            <a:extLst>
              <a:ext uri="{FF2B5EF4-FFF2-40B4-BE49-F238E27FC236}">
                <a16:creationId xmlns:a16="http://schemas.microsoft.com/office/drawing/2014/main" id="{80416541-CBF3-B11B-ACBA-DD34567704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72659" y="5144678"/>
            <a:ext cx="588483" cy="59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BDA94295-3A60-6F0A-1594-8026775288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8856" y="5690509"/>
            <a:ext cx="5450296" cy="2139881"/>
          </a:xfrm>
          <a:prstGeom prst="rect">
            <a:avLst/>
          </a:prstGeom>
        </p:spPr>
      </p:pic>
      <p:pic>
        <p:nvPicPr>
          <p:cNvPr id="11" name="Google Shape;105;p3" descr="וואטסאפ – ויקיפדיה">
            <a:extLst>
              <a:ext uri="{FF2B5EF4-FFF2-40B4-BE49-F238E27FC236}">
                <a16:creationId xmlns:a16="http://schemas.microsoft.com/office/drawing/2014/main" id="{415DEF31-DEDD-AB4D-8107-F1107BA631B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72659" y="6403712"/>
            <a:ext cx="588483" cy="5904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534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6A62D6F5-17EB-FDF9-6B62-4C33E3D97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585" y="1670052"/>
            <a:ext cx="13820830" cy="580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40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אליפסה 10">
            <a:extLst>
              <a:ext uri="{FF2B5EF4-FFF2-40B4-BE49-F238E27FC236}">
                <a16:creationId xmlns:a16="http://schemas.microsoft.com/office/drawing/2014/main" id="{402C727C-0942-4F0D-B218-22E5612DB7CC}"/>
              </a:ext>
            </a:extLst>
          </p:cNvPr>
          <p:cNvSpPr/>
          <p:nvPr/>
        </p:nvSpPr>
        <p:spPr>
          <a:xfrm>
            <a:off x="2989944" y="2990547"/>
            <a:ext cx="4557486" cy="4557486"/>
          </a:xfrm>
          <a:prstGeom prst="ellipse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" name="אליפסה 3">
            <a:extLst>
              <a:ext uri="{FF2B5EF4-FFF2-40B4-BE49-F238E27FC236}">
                <a16:creationId xmlns:a16="http://schemas.microsoft.com/office/drawing/2014/main" id="{3A89ABE0-7BC6-4A7D-8D87-CA2615E032F4}"/>
              </a:ext>
            </a:extLst>
          </p:cNvPr>
          <p:cNvSpPr/>
          <p:nvPr/>
        </p:nvSpPr>
        <p:spPr>
          <a:xfrm>
            <a:off x="8657772" y="2990547"/>
            <a:ext cx="4557486" cy="4557486"/>
          </a:xfrm>
          <a:prstGeom prst="ellipse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614B4A67-21AE-492E-BD1A-58130307B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00" y="290889"/>
            <a:ext cx="13817600" cy="1960033"/>
          </a:xfrm>
        </p:spPr>
        <p:txBody>
          <a:bodyPr>
            <a:noAutofit/>
          </a:bodyPr>
          <a:lstStyle/>
          <a:p>
            <a:r>
              <a:rPr lang="he-IL" sz="8000" dirty="0">
                <a:solidFill>
                  <a:schemeClr val="bg1"/>
                </a:solidFill>
                <a:latin typeface="FbReformaNarrow Bold" panose="02020803050405020304" pitchFamily="18" charset="-79"/>
                <a:cs typeface="FbReformaNarrow Bold" panose="02020803050405020304" pitchFamily="18" charset="-79"/>
              </a:rPr>
              <a:t>רובנו מגבילים:</a:t>
            </a:r>
            <a:endParaRPr lang="he-IL" sz="9600" dirty="0">
              <a:solidFill>
                <a:schemeClr val="bg1"/>
              </a:solidFill>
              <a:latin typeface="FbReformaNarrow Bold" panose="02020803050405020304" pitchFamily="18" charset="-79"/>
              <a:cs typeface="FbReformaNarrow Bold" panose="02020803050405020304" pitchFamily="18" charset="-79"/>
            </a:endParaRP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76C5E6E2-C197-B792-26FE-D4EA6ABE3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7772" y="2510611"/>
            <a:ext cx="4688230" cy="5517358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B9002E9C-B968-FA34-DD76-FE4EE2B43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572" y="2127086"/>
            <a:ext cx="4688230" cy="579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42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אליפסה 3">
            <a:extLst>
              <a:ext uri="{FF2B5EF4-FFF2-40B4-BE49-F238E27FC236}">
                <a16:creationId xmlns:a16="http://schemas.microsoft.com/office/drawing/2014/main" id="{3A89ABE0-7BC6-4A7D-8D87-CA2615E032F4}"/>
              </a:ext>
            </a:extLst>
          </p:cNvPr>
          <p:cNvSpPr/>
          <p:nvPr/>
        </p:nvSpPr>
        <p:spPr>
          <a:xfrm>
            <a:off x="9941565" y="1848863"/>
            <a:ext cx="5475024" cy="56781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אליפסה 18">
            <a:extLst>
              <a:ext uri="{FF2B5EF4-FFF2-40B4-BE49-F238E27FC236}">
                <a16:creationId xmlns:a16="http://schemas.microsoft.com/office/drawing/2014/main" id="{5612AC84-4CF2-4CA2-BC12-8B2A62960678}"/>
              </a:ext>
            </a:extLst>
          </p:cNvPr>
          <p:cNvSpPr/>
          <p:nvPr/>
        </p:nvSpPr>
        <p:spPr>
          <a:xfrm>
            <a:off x="10260683" y="2179822"/>
            <a:ext cx="4836788" cy="5016266"/>
          </a:xfrm>
          <a:prstGeom prst="ellipse">
            <a:avLst/>
          </a:prstGeom>
          <a:solidFill>
            <a:srgbClr val="E5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6E947D5F-81F8-42A5-B916-5C7943E559E9}"/>
              </a:ext>
            </a:extLst>
          </p:cNvPr>
          <p:cNvSpPr/>
          <p:nvPr/>
        </p:nvSpPr>
        <p:spPr>
          <a:xfrm>
            <a:off x="10659073" y="2596205"/>
            <a:ext cx="4042327" cy="41923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אליפסה 20">
            <a:extLst>
              <a:ext uri="{FF2B5EF4-FFF2-40B4-BE49-F238E27FC236}">
                <a16:creationId xmlns:a16="http://schemas.microsoft.com/office/drawing/2014/main" id="{1DE87A17-04CE-446D-9A26-CC6A5B2B57A0}"/>
              </a:ext>
            </a:extLst>
          </p:cNvPr>
          <p:cNvSpPr/>
          <p:nvPr/>
        </p:nvSpPr>
        <p:spPr>
          <a:xfrm>
            <a:off x="11103702" y="3084911"/>
            <a:ext cx="3150749" cy="3267664"/>
          </a:xfrm>
          <a:prstGeom prst="ellipse">
            <a:avLst/>
          </a:prstGeom>
          <a:solidFill>
            <a:srgbClr val="E5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אליפסה 21">
            <a:extLst>
              <a:ext uri="{FF2B5EF4-FFF2-40B4-BE49-F238E27FC236}">
                <a16:creationId xmlns:a16="http://schemas.microsoft.com/office/drawing/2014/main" id="{452AF6C9-BCB6-4475-8FF0-4FFA1DFD2601}"/>
              </a:ext>
            </a:extLst>
          </p:cNvPr>
          <p:cNvSpPr/>
          <p:nvPr/>
        </p:nvSpPr>
        <p:spPr>
          <a:xfrm>
            <a:off x="11573712" y="3541574"/>
            <a:ext cx="2210727" cy="22927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גרפיקה 6">
            <a:extLst>
              <a:ext uri="{FF2B5EF4-FFF2-40B4-BE49-F238E27FC236}">
                <a16:creationId xmlns:a16="http://schemas.microsoft.com/office/drawing/2014/main" id="{64475BFF-26D5-4916-845A-EEAC37499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00657" y="1382850"/>
            <a:ext cx="3245302" cy="3245302"/>
          </a:xfrm>
          <a:prstGeom prst="rect">
            <a:avLst/>
          </a:prstGeom>
        </p:spPr>
      </p:pic>
      <p:pic>
        <p:nvPicPr>
          <p:cNvPr id="28" name="גרפיקה 27">
            <a:extLst>
              <a:ext uri="{FF2B5EF4-FFF2-40B4-BE49-F238E27FC236}">
                <a16:creationId xmlns:a16="http://schemas.microsoft.com/office/drawing/2014/main" id="{514F3F47-A3B2-4BEC-929C-EA7390334B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745165" flipV="1">
            <a:off x="13326111" y="3476072"/>
            <a:ext cx="3245302" cy="3245302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7E7585B1-F37F-2E59-6FB3-003C82EDA3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728" y="936294"/>
            <a:ext cx="9047248" cy="3749365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BC368599-A5F1-764C-B251-13E6A7B979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549" y="3962701"/>
            <a:ext cx="9608129" cy="37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715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E0E1A98-156D-7135-9DBE-8AE9B1FBC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869" y="1953541"/>
            <a:ext cx="11132261" cy="523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513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אליפסה 13">
            <a:extLst>
              <a:ext uri="{FF2B5EF4-FFF2-40B4-BE49-F238E27FC236}">
                <a16:creationId xmlns:a16="http://schemas.microsoft.com/office/drawing/2014/main" id="{0F6878A9-A477-4850-825A-BC847D42D28C}"/>
              </a:ext>
            </a:extLst>
          </p:cNvPr>
          <p:cNvSpPr/>
          <p:nvPr/>
        </p:nvSpPr>
        <p:spPr>
          <a:xfrm>
            <a:off x="4891041" y="-4631987"/>
            <a:ext cx="6792686" cy="6792686"/>
          </a:xfrm>
          <a:prstGeom prst="ellipse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70450D86-2D1C-A368-5481-B3C35D9EB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013" y="3033618"/>
            <a:ext cx="4255377" cy="4913802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36CD57BC-EE6A-F50D-5112-381498618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547" y="3118969"/>
            <a:ext cx="4730906" cy="4743099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AFB5AEE1-D49E-D645-0ABD-80D008285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01" y="2863581"/>
            <a:ext cx="5334462" cy="5023539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C6A69825-6A33-170C-C415-BBF2C38CA9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989" y="-837012"/>
            <a:ext cx="5054022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0341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426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13;p4">
            <a:extLst>
              <a:ext uri="{FF2B5EF4-FFF2-40B4-BE49-F238E27FC236}">
                <a16:creationId xmlns:a16="http://schemas.microsoft.com/office/drawing/2014/main" id="{1838FBC1-FC12-4FB6-8676-E39D332627B8}"/>
              </a:ext>
            </a:extLst>
          </p:cNvPr>
          <p:cNvSpPr/>
          <p:nvPr/>
        </p:nvSpPr>
        <p:spPr>
          <a:xfrm>
            <a:off x="908446" y="476250"/>
            <a:ext cx="14439107" cy="8158507"/>
          </a:xfrm>
          <a:prstGeom prst="rect">
            <a:avLst/>
          </a:prstGeom>
          <a:solidFill>
            <a:srgbClr val="009E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630" y="4164788"/>
            <a:ext cx="12382049" cy="37127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8"/>
          <p:cNvCxnSpPr/>
          <p:nvPr/>
        </p:nvCxnSpPr>
        <p:spPr>
          <a:xfrm>
            <a:off x="6806941" y="4797045"/>
            <a:ext cx="5207953" cy="0"/>
          </a:xfrm>
          <a:prstGeom prst="straightConnector1">
            <a:avLst/>
          </a:prstGeom>
          <a:noFill/>
          <a:ln w="76200" cap="flat" cmpd="sng">
            <a:solidFill>
              <a:srgbClr val="FC2A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6" name="Google Shape;166;p8"/>
          <p:cNvCxnSpPr/>
          <p:nvPr/>
        </p:nvCxnSpPr>
        <p:spPr>
          <a:xfrm>
            <a:off x="2293814" y="5934096"/>
            <a:ext cx="9721080" cy="0"/>
          </a:xfrm>
          <a:prstGeom prst="straightConnector1">
            <a:avLst/>
          </a:prstGeom>
          <a:noFill/>
          <a:ln w="76200" cap="flat" cmpd="sng">
            <a:solidFill>
              <a:srgbClr val="FC2A1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7" name="Google Shape;167;p8"/>
          <p:cNvCxnSpPr/>
          <p:nvPr/>
        </p:nvCxnSpPr>
        <p:spPr>
          <a:xfrm>
            <a:off x="7478390" y="7072273"/>
            <a:ext cx="4536505" cy="0"/>
          </a:xfrm>
          <a:prstGeom prst="straightConnector1">
            <a:avLst/>
          </a:prstGeom>
          <a:noFill/>
          <a:ln w="76200" cap="flat" cmpd="sng">
            <a:solidFill>
              <a:srgbClr val="FC2A1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8" name="Google Shape;16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13311038" y="914728"/>
            <a:ext cx="1575272" cy="1575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3311038" y="1366646"/>
            <a:ext cx="1575272" cy="1575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30918" y="4388859"/>
            <a:ext cx="846195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30918" y="5526124"/>
            <a:ext cx="846195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30918" y="6750260"/>
            <a:ext cx="846195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1201" y="342900"/>
            <a:ext cx="13034378" cy="3767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אליפסה 9">
            <a:extLst>
              <a:ext uri="{FF2B5EF4-FFF2-40B4-BE49-F238E27FC236}">
                <a16:creationId xmlns:a16="http://schemas.microsoft.com/office/drawing/2014/main" id="{A8A2ED63-2BD7-4F83-B8B8-E89BD8131B72}"/>
              </a:ext>
            </a:extLst>
          </p:cNvPr>
          <p:cNvSpPr/>
          <p:nvPr/>
        </p:nvSpPr>
        <p:spPr>
          <a:xfrm>
            <a:off x="4891041" y="-4631987"/>
            <a:ext cx="6792686" cy="6792686"/>
          </a:xfrm>
          <a:prstGeom prst="ellipse">
            <a:avLst/>
          </a:prstGeom>
          <a:solidFill>
            <a:srgbClr val="00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8BD645B6-D244-7DCF-2A8F-DB3673E10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857" y="-1013537"/>
            <a:ext cx="5877053" cy="3700593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BBB0D83F-A15D-8560-179E-FA71ED4CB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9360" y="2692449"/>
            <a:ext cx="4249280" cy="5614903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647CD21B-060A-91DB-8C71-8D9AD6CB9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727" y="3009469"/>
            <a:ext cx="4426080" cy="5297883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8008EE4-D9C6-FE10-E757-642F45EB0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008" y="3405743"/>
            <a:ext cx="4730906" cy="49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6938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תמונה 23">
            <a:extLst>
              <a:ext uri="{FF2B5EF4-FFF2-40B4-BE49-F238E27FC236}">
                <a16:creationId xmlns:a16="http://schemas.microsoft.com/office/drawing/2014/main" id="{334BB03C-CF40-475D-B78D-E62E95E87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516"/>
            <a:ext cx="16256000" cy="9143999"/>
          </a:xfrm>
          <a:prstGeom prst="rect">
            <a:avLst/>
          </a:prstGeom>
        </p:spPr>
      </p:pic>
      <p:pic>
        <p:nvPicPr>
          <p:cNvPr id="12" name="גרפיקה 11">
            <a:extLst>
              <a:ext uri="{FF2B5EF4-FFF2-40B4-BE49-F238E27FC236}">
                <a16:creationId xmlns:a16="http://schemas.microsoft.com/office/drawing/2014/main" id="{3BB09564-5C21-4CF7-B91D-8BBC71B12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0703" y="5076056"/>
            <a:ext cx="5794594" cy="1583856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B7D053E4-D8CB-4EBD-9404-BDB26DDF8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176" y="251520"/>
            <a:ext cx="12455207" cy="60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22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395</Words>
  <Application>Microsoft Office PowerPoint</Application>
  <PresentationFormat>מותאם אישית</PresentationFormat>
  <Paragraphs>56</Paragraphs>
  <Slides>16</Slides>
  <Notes>6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0</vt:i4>
      </vt:variant>
      <vt:variant>
        <vt:lpstr>כותרות שקופיות</vt:lpstr>
      </vt:variant>
      <vt:variant>
        <vt:i4>16</vt:i4>
      </vt:variant>
    </vt:vector>
  </HeadingPairs>
  <TitlesOfParts>
    <vt:vector size="20" baseType="lpstr">
      <vt:lpstr>FbReformaNarrow Bold</vt:lpstr>
      <vt:lpstr>Calibri</vt:lpstr>
      <vt:lpstr>Arial</vt:lpstr>
      <vt:lpstr>ערכת נושא Office</vt:lpstr>
      <vt:lpstr>מצגת של PowerPoint‏</vt:lpstr>
      <vt:lpstr>מצגת של PowerPoint‏</vt:lpstr>
      <vt:lpstr>רובנו מגבילים: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Roy Ereli</dc:creator>
  <cp:lastModifiedBy>שחר גונן</cp:lastModifiedBy>
  <cp:revision>55</cp:revision>
  <dcterms:created xsi:type="dcterms:W3CDTF">2018-11-04T07:30:15Z</dcterms:created>
  <dcterms:modified xsi:type="dcterms:W3CDTF">2023-02-01T08:57:44Z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ebecb1-d490-4b1c-b8a9-f1ca45421dc6_Enabled">
    <vt:lpwstr>True</vt:lpwstr>
  </property>
  <property fmtid="{D5CDD505-2E9C-101B-9397-08002B2CF9AE}" pid="3" name="MSIP_Label_e5ebecb1-d490-4b1c-b8a9-f1ca45421dc6_SiteId">
    <vt:lpwstr>facac3c4-e2a5-4257-af76-205c8a821ddb</vt:lpwstr>
  </property>
  <property fmtid="{D5CDD505-2E9C-101B-9397-08002B2CF9AE}" pid="4" name="MSIP_Label_e5ebecb1-d490-4b1c-b8a9-f1ca45421dc6_Owner">
    <vt:lpwstr>A22FXZZ@mmm.com</vt:lpwstr>
  </property>
  <property fmtid="{D5CDD505-2E9C-101B-9397-08002B2CF9AE}" pid="5" name="MSIP_Label_e5ebecb1-d490-4b1c-b8a9-f1ca45421dc6_SetDate">
    <vt:lpwstr>2019-01-23T21:16:01.0081364Z</vt:lpwstr>
  </property>
  <property fmtid="{D5CDD505-2E9C-101B-9397-08002B2CF9AE}" pid="6" name="MSIP_Label_e5ebecb1-d490-4b1c-b8a9-f1ca45421dc6_Name">
    <vt:lpwstr>Restricted</vt:lpwstr>
  </property>
  <property fmtid="{D5CDD505-2E9C-101B-9397-08002B2CF9AE}" pid="7" name="MSIP_Label_e5ebecb1-d490-4b1c-b8a9-f1ca45421dc6_Application">
    <vt:lpwstr>Microsoft Azure Information Protection</vt:lpwstr>
  </property>
  <property fmtid="{D5CDD505-2E9C-101B-9397-08002B2CF9AE}" pid="8" name="MSIP_Label_e5ebecb1-d490-4b1c-b8a9-f1ca45421dc6_Extended_MSFT_Method">
    <vt:lpwstr>Manual</vt:lpwstr>
  </property>
  <property fmtid="{D5CDD505-2E9C-101B-9397-08002B2CF9AE}" pid="9" name="MSIP_Label_aab4e8bd-26e6-45f0-8dc5-3ce0d33b1257_Enabled">
    <vt:lpwstr>True</vt:lpwstr>
  </property>
  <property fmtid="{D5CDD505-2E9C-101B-9397-08002B2CF9AE}" pid="10" name="MSIP_Label_aab4e8bd-26e6-45f0-8dc5-3ce0d33b1257_SiteId">
    <vt:lpwstr>facac3c4-e2a5-4257-af76-205c8a821ddb</vt:lpwstr>
  </property>
  <property fmtid="{D5CDD505-2E9C-101B-9397-08002B2CF9AE}" pid="11" name="MSIP_Label_aab4e8bd-26e6-45f0-8dc5-3ce0d33b1257_Owner">
    <vt:lpwstr>A22FXZZ@mmm.com</vt:lpwstr>
  </property>
  <property fmtid="{D5CDD505-2E9C-101B-9397-08002B2CF9AE}" pid="12" name="MSIP_Label_aab4e8bd-26e6-45f0-8dc5-3ce0d33b1257_SetDate">
    <vt:lpwstr>2019-01-23T21:16:01.0086367Z</vt:lpwstr>
  </property>
  <property fmtid="{D5CDD505-2E9C-101B-9397-08002B2CF9AE}" pid="13" name="MSIP_Label_aab4e8bd-26e6-45f0-8dc5-3ce0d33b1257_Name">
    <vt:lpwstr>No Watermark</vt:lpwstr>
  </property>
  <property fmtid="{D5CDD505-2E9C-101B-9397-08002B2CF9AE}" pid="14" name="MSIP_Label_aab4e8bd-26e6-45f0-8dc5-3ce0d33b1257_Application">
    <vt:lpwstr>Microsoft Azure Information Protection</vt:lpwstr>
  </property>
  <property fmtid="{D5CDD505-2E9C-101B-9397-08002B2CF9AE}" pid="15" name="MSIP_Label_aab4e8bd-26e6-45f0-8dc5-3ce0d33b1257_Parent">
    <vt:lpwstr>e5ebecb1-d490-4b1c-b8a9-f1ca45421dc6</vt:lpwstr>
  </property>
  <property fmtid="{D5CDD505-2E9C-101B-9397-08002B2CF9AE}" pid="16" name="MSIP_Label_aab4e8bd-26e6-45f0-8dc5-3ce0d33b1257_Extended_MSFT_Method">
    <vt:lpwstr>Manual</vt:lpwstr>
  </property>
  <property fmtid="{D5CDD505-2E9C-101B-9397-08002B2CF9AE}" pid="17" name="Sensitivity">
    <vt:lpwstr>Restricted No Watermark</vt:lpwstr>
  </property>
</Properties>
</file>