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saveSubsetFonts="1">
  <p:sldMasterIdLst>
    <p:sldMasterId id="2147483648" r:id="rId1"/>
  </p:sldMasterIdLst>
  <p:notesMasterIdLst>
    <p:notesMasterId r:id="rId33"/>
  </p:notesMasterIdLst>
  <p:sldIdLst>
    <p:sldId id="456" r:id="rId2"/>
    <p:sldId id="389" r:id="rId3"/>
    <p:sldId id="371" r:id="rId4"/>
    <p:sldId id="452" r:id="rId5"/>
    <p:sldId id="388" r:id="rId6"/>
    <p:sldId id="533" r:id="rId7"/>
    <p:sldId id="539" r:id="rId8"/>
    <p:sldId id="541" r:id="rId9"/>
    <p:sldId id="543" r:id="rId10"/>
    <p:sldId id="545" r:id="rId11"/>
    <p:sldId id="547" r:id="rId12"/>
    <p:sldId id="546" r:id="rId13"/>
    <p:sldId id="424" r:id="rId14"/>
    <p:sldId id="551" r:id="rId15"/>
    <p:sldId id="550" r:id="rId16"/>
    <p:sldId id="538" r:id="rId17"/>
    <p:sldId id="552" r:id="rId18"/>
    <p:sldId id="558" r:id="rId19"/>
    <p:sldId id="571" r:id="rId20"/>
    <p:sldId id="554" r:id="rId21"/>
    <p:sldId id="557" r:id="rId22"/>
    <p:sldId id="570" r:id="rId23"/>
    <p:sldId id="555" r:id="rId24"/>
    <p:sldId id="572" r:id="rId25"/>
    <p:sldId id="569" r:id="rId26"/>
    <p:sldId id="564" r:id="rId27"/>
    <p:sldId id="565" r:id="rId28"/>
    <p:sldId id="566" r:id="rId29"/>
    <p:sldId id="561" r:id="rId30"/>
    <p:sldId id="567" r:id="rId31"/>
    <p:sldId id="568" r:id="rId32"/>
  </p:sldIdLst>
  <p:sldSz cx="16256000" cy="9144000"/>
  <p:notesSz cx="7315200" cy="9601200"/>
  <p:embeddedFontLst>
    <p:embeddedFont>
      <p:font typeface="Almoni Neue DL 4.0 AAA Black" panose="00000A00000000000000" pitchFamily="50" charset="-79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ital Ya'ari" initials="MY" lastIdx="1" clrIdx="0">
    <p:extLst>
      <p:ext uri="{19B8F6BF-5375-455C-9EA6-DF929625EA0E}">
        <p15:presenceInfo xmlns:p15="http://schemas.microsoft.com/office/powerpoint/2012/main" userId="S-1-5-21-1123561945-2077806209-1801674531-720513" providerId="AD"/>
      </p:ext>
    </p:extLst>
  </p:cmAuthor>
  <p:cmAuthor id="2" name="Ofri" initials="O" lastIdx="2" clrIdx="1">
    <p:extLst>
      <p:ext uri="{19B8F6BF-5375-455C-9EA6-DF929625EA0E}">
        <p15:presenceInfo xmlns:p15="http://schemas.microsoft.com/office/powerpoint/2012/main" userId="133f5d5e2d21a13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CB39"/>
    <a:srgbClr val="F29100"/>
    <a:srgbClr val="008A3E"/>
    <a:srgbClr val="A92323"/>
    <a:srgbClr val="C22828"/>
    <a:srgbClr val="00A249"/>
    <a:srgbClr val="AB3F3F"/>
    <a:srgbClr val="DD6909"/>
    <a:srgbClr val="FE9D8D"/>
    <a:srgbClr val="6B2F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819" autoAdjust="0"/>
    <p:restoredTop sz="94245" autoAdjust="0"/>
  </p:normalViewPr>
  <p:slideViewPr>
    <p:cSldViewPr>
      <p:cViewPr>
        <p:scale>
          <a:sx n="75" d="100"/>
          <a:sy n="75" d="100"/>
        </p:scale>
        <p:origin x="1152" y="138"/>
      </p:cViewPr>
      <p:guideLst>
        <p:guide orient="horz" pos="2880"/>
        <p:guide pos="5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6093599-FE7B-4797-9F8B-AB923A722DA4}" type="datetimeFigureOut">
              <a:rPr lang="en-IL" smtClean="0"/>
              <a:t>03/02/2023</a:t>
            </a:fld>
            <a:endParaRPr lang="en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620578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0472072-6063-4D2E-8DCC-D8F5DF923C36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88576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מפגש 4 במסגרת אני והטלפון שלי - מיועד לתלמידי הכיתות הגבוהות יותר בביה"ס היסודי.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72072-6063-4D2E-8DCC-D8F5DF923C36}" type="slidenum">
              <a:rPr lang="en-IL" smtClean="0"/>
              <a:t>1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474125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איזה חיבור יותר משמעותי? </a:t>
            </a:r>
          </a:p>
          <a:p>
            <a:pPr algn="r" rtl="1"/>
            <a:r>
              <a:rPr lang="he-IL" dirty="0"/>
              <a:t>הכי משמעותי – 3, מול חבר</a:t>
            </a:r>
          </a:p>
          <a:p>
            <a:pPr algn="r" rtl="1"/>
            <a:r>
              <a:rPr lang="he-IL" dirty="0"/>
              <a:t>2 – בשיחה, פחות. משמעותית. </a:t>
            </a:r>
          </a:p>
          <a:p>
            <a:pPr algn="r" rtl="1"/>
            <a:r>
              <a:rPr lang="he-IL" dirty="0"/>
              <a:t>3 – טקסט – בקושי מפעיל אנדורפינים. מה כן מפעיל? דופמין. המון דופמין, וזה ממכר.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72072-6063-4D2E-8DCC-D8F5DF923C36}" type="slidenum">
              <a:rPr lang="en-IL" smtClean="0"/>
              <a:t>10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251394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אין תשובה נכונה. אפשר לפתוח דיון.</a:t>
            </a:r>
          </a:p>
          <a:p>
            <a:pPr algn="r" rtl="1"/>
            <a:endParaRPr lang="he-IL" dirty="0"/>
          </a:p>
          <a:p>
            <a:pPr algn="r"/>
            <a:r>
              <a:rPr lang="he-IL" sz="9600" dirty="0">
                <a:solidFill>
                  <a:schemeClr val="bg1"/>
                </a:solidFill>
                <a:latin typeface="Almoni Neue DL 4.0 AAA Black" panose="00000A00000000000000" pitchFamily="50" charset="-79"/>
                <a:cs typeface="Almoni Neue DL 4.0 AAA Black" panose="00000A00000000000000" pitchFamily="50" charset="-79"/>
              </a:rPr>
              <a:t>הקשרים שלנו לא מספיק עמוקים. </a:t>
            </a:r>
          </a:p>
          <a:p>
            <a:pPr algn="r"/>
            <a:r>
              <a:rPr lang="he-IL" sz="9600" dirty="0">
                <a:solidFill>
                  <a:schemeClr val="bg1"/>
                </a:solidFill>
                <a:latin typeface="Almoni Neue DL 4.0 AAA Black" panose="00000A00000000000000" pitchFamily="50" charset="-79"/>
                <a:cs typeface="Almoni Neue DL 4.0 AAA Black" panose="00000A00000000000000" pitchFamily="50" charset="-79"/>
              </a:rPr>
              <a:t>אנחנו נהנים עם חברים שלנו,</a:t>
            </a:r>
          </a:p>
          <a:p>
            <a:pPr algn="r"/>
            <a:r>
              <a:rPr lang="he-IL" sz="9600" dirty="0">
                <a:solidFill>
                  <a:schemeClr val="bg1"/>
                </a:solidFill>
                <a:latin typeface="Almoni Neue DL 4.0 AAA Black" panose="00000A00000000000000" pitchFamily="50" charset="-79"/>
                <a:cs typeface="Almoni Neue DL 4.0 AAA Black" panose="00000A00000000000000" pitchFamily="50" charset="-79"/>
              </a:rPr>
              <a:t>אבל אנחנו מתרגלים למשהו שטחי.</a:t>
            </a:r>
          </a:p>
          <a:p>
            <a:pPr algn="r"/>
            <a:endParaRPr lang="he-IL" sz="9600" dirty="0">
              <a:solidFill>
                <a:schemeClr val="bg1"/>
              </a:solidFill>
              <a:latin typeface="Almoni Neue DL 4.0 AAA Black" panose="00000A00000000000000" pitchFamily="50" charset="-79"/>
              <a:cs typeface="Almoni Neue DL 4.0 AAA Black" panose="00000A00000000000000" pitchFamily="50" charset="-79"/>
            </a:endParaRPr>
          </a:p>
          <a:p>
            <a:pPr algn="r"/>
            <a:r>
              <a:rPr lang="he-IL" sz="9600" dirty="0">
                <a:solidFill>
                  <a:schemeClr val="bg1"/>
                </a:solidFill>
                <a:latin typeface="Almoni Neue DL 4.0 AAA Black" panose="00000A00000000000000" pitchFamily="50" charset="-79"/>
                <a:cs typeface="Almoni Neue DL 4.0 AAA Black" panose="00000A00000000000000" pitchFamily="50" charset="-79"/>
              </a:rPr>
              <a:t>אנחנו לא נסמוך עליהם</a:t>
            </a:r>
          </a:p>
          <a:p>
            <a:pPr algn="r"/>
            <a:r>
              <a:rPr lang="he-IL" sz="9600" dirty="0">
                <a:solidFill>
                  <a:schemeClr val="bg1"/>
                </a:solidFill>
                <a:latin typeface="Almoni Neue DL 4.0 AAA Black" panose="00000A00000000000000" pitchFamily="50" charset="-79"/>
                <a:cs typeface="Almoni Neue DL 4.0 AAA Black" panose="00000A00000000000000" pitchFamily="50" charset="-79"/>
              </a:rPr>
              <a:t>וכשנתקל בבעיה קשה</a:t>
            </a:r>
          </a:p>
          <a:p>
            <a:pPr algn="r"/>
            <a:r>
              <a:rPr lang="he-IL" sz="9600" dirty="0">
                <a:solidFill>
                  <a:schemeClr val="bg1"/>
                </a:solidFill>
                <a:latin typeface="Almoni Neue DL 4.0 AAA Black" panose="00000A00000000000000" pitchFamily="50" charset="-79"/>
                <a:cs typeface="Almoni Neue DL 4.0 AAA Black" panose="00000A00000000000000" pitchFamily="50" charset="-79"/>
              </a:rPr>
              <a:t>לא נדע איך להתמודד איתה. </a:t>
            </a:r>
          </a:p>
          <a:p>
            <a:pPr algn="r" rtl="1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72072-6063-4D2E-8DCC-D8F5DF923C36}" type="slidenum">
              <a:rPr lang="en-IL" smtClean="0"/>
              <a:t>11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059642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כשאנחנו מחזיקים בטלפון אנחנו גורמים למי שלידנו להרגיש שהוא פחות חשוב לנו.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כל מה שצריך לעשות – שימו את הטלפון בצד / בכיס. תראו למי שלידכם שהוא הכי חשוב כרגע.</a:t>
            </a:r>
          </a:p>
          <a:p>
            <a:pPr algn="r" rtl="1"/>
            <a:r>
              <a:rPr lang="he-IL" dirty="0"/>
              <a:t>להפוך את הטלפון – לא עושה *שום* הבדל. </a:t>
            </a:r>
          </a:p>
          <a:p>
            <a:pPr algn="r" rtl="1"/>
            <a:r>
              <a:rPr lang="he-IL" dirty="0"/>
              <a:t>גם לבדוק את הטלפון לרגע ולהחליט – אני לא עונה – לא עושה שום הבדל. עדיין היה שווה לנו לבדוק אם יש משהו יותר חשוב ממי שמולנו. </a:t>
            </a:r>
          </a:p>
          <a:p>
            <a:pPr algn="r" rtl="1"/>
            <a:endParaRPr lang="en-US" dirty="0"/>
          </a:p>
          <a:p>
            <a:pPr algn="r" rtl="1"/>
            <a:r>
              <a:rPr lang="he-IL" dirty="0"/>
              <a:t>(לפי מחקרים:</a:t>
            </a:r>
          </a:p>
          <a:p>
            <a:pPr algn="r" rtl="1"/>
            <a:r>
              <a:rPr lang="he-IL" dirty="0"/>
              <a:t>"</a:t>
            </a:r>
            <a:r>
              <a:rPr lang="he-IL" dirty="0" err="1"/>
              <a:t>פאבינג</a:t>
            </a:r>
            <a:r>
              <a:rPr lang="he-IL" dirty="0"/>
              <a:t>", הפעולה של התעלמות ממי שאיתנו תוך התבוננות בטלפון, הופכת לאט </a:t>
            </a:r>
            <a:r>
              <a:rPr lang="he-IL" dirty="0" err="1"/>
              <a:t>לאט</a:t>
            </a:r>
            <a:r>
              <a:rPr lang="he-IL" dirty="0"/>
              <a:t> לנורמה. נורמה של התנהגות אנטי סוציאלית.</a:t>
            </a:r>
          </a:p>
          <a:p>
            <a:pPr algn="r" rtl="1"/>
            <a:r>
              <a:rPr lang="he-IL" dirty="0"/>
              <a:t>נמצא </a:t>
            </a:r>
            <a:r>
              <a:rPr lang="he-IL" dirty="0" err="1"/>
              <a:t>שפאבינג</a:t>
            </a:r>
            <a:r>
              <a:rPr lang="he-IL" dirty="0"/>
              <a:t> גורם מצב רוח רע בקרב אלה שמתעלמים מהם, בשל התעלמות מהצרכים האנושיים הבסיסיים שלהם. </a:t>
            </a:r>
          </a:p>
          <a:p>
            <a:pPr algn="r" rtl="1"/>
            <a:r>
              <a:rPr lang="he-IL" dirty="0"/>
              <a:t>בנוסף, מחקרים מראים שפידבק שלילי למתעלם הכרוני יכול, עם הזמן, לעזור למנוע את ביצוע </a:t>
            </a:r>
            <a:r>
              <a:rPr lang="he-IL" dirty="0" err="1"/>
              <a:t>הפאבינג</a:t>
            </a:r>
            <a:r>
              <a:rPr lang="he-IL" dirty="0"/>
              <a:t>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72072-6063-4D2E-8DCC-D8F5DF923C36}" type="slidenum">
              <a:rPr lang="en-IL" smtClean="0"/>
              <a:t>12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8089849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מי מרגיש כך לפעמים בבית שלו? כמה פעמים ביום קורה שכולם במסכים?</a:t>
            </a:r>
          </a:p>
          <a:p>
            <a:pPr algn="r" rtl="1"/>
            <a:r>
              <a:rPr lang="he-IL" dirty="0"/>
              <a:t>ספרו לנו על מקרים שזה קורה בסביבה שלכם באופן קבוע (כשההורים חוזרים מהעבודה? בארוחות? כשממתינים לאוטובוס? בהסעה הביתה? בתוך האוטו?)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לפעמים אנחנו נמצאים באותו החדר, אבל כל אחד מאיתנו בעצם לבד.  אנחנו לא באמת ביחד. </a:t>
            </a:r>
          </a:p>
          <a:p>
            <a:pPr algn="r" rtl="1"/>
            <a:r>
              <a:rPr lang="he-IL" dirty="0"/>
              <a:t>וכשמישהו מכם בטלפון – עד כמה הוא פנוי לשמוע אתכם?</a:t>
            </a:r>
            <a:r>
              <a:rPr lang="en-US" dirty="0"/>
              <a:t> </a:t>
            </a:r>
            <a:r>
              <a:rPr lang="he-IL" dirty="0"/>
              <a:t>להתחיל שיחה? לספר לכם משהו מצחיק שקרה היום?</a:t>
            </a:r>
          </a:p>
          <a:p>
            <a:pPr algn="r" rtl="1"/>
            <a:r>
              <a:rPr lang="he-IL" dirty="0"/>
              <a:t>כשאתם בטלפון – עד כמה אתם פנויים לשחק? לצחוק ביחד? לדבר על דברים סתמיים, וסתם להנות מלהיות יחד?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זוכרים את זמן השעמום?</a:t>
            </a:r>
            <a:r>
              <a:rPr lang="en-US" dirty="0"/>
              <a:t> </a:t>
            </a:r>
            <a:endParaRPr lang="he-IL" dirty="0"/>
          </a:p>
          <a:p>
            <a:pPr algn="r" rtl="1"/>
            <a:r>
              <a:rPr lang="he-IL" dirty="0"/>
              <a:t>כדאי לאפשר לעצמנו זמן שעמום גם בשביל לאפשר לעצמנו להיות באמת עם אחרים. 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לפי מחקר של בזק מ2022: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46% מהנוער ו-43% מהילדים מסתובבים בבית עם אוזניות לפחות חצי מהזמן</a:t>
            </a:r>
          </a:p>
          <a:p>
            <a:pPr algn="r" rtl="1"/>
            <a:r>
              <a:rPr lang="he-IL" dirty="0"/>
              <a:t>47% מהנוער צופים בחדרים נפרדים כשכל המשפחה צופה בתוכן (</a:t>
            </a:r>
            <a:r>
              <a:rPr lang="he-IL" dirty="0" err="1"/>
              <a:t>טלויזיה</a:t>
            </a:r>
            <a:r>
              <a:rPr lang="he-IL" dirty="0"/>
              <a:t> למשל)</a:t>
            </a:r>
          </a:p>
          <a:p>
            <a:pPr algn="r" rtl="1"/>
            <a:r>
              <a:rPr lang="he-IL" dirty="0"/>
              <a:t>אצל 28% מהילדים – כשהמשפחה בבית ביחד בסלון – כל אחד צופה במסך משלו.</a:t>
            </a:r>
          </a:p>
          <a:p>
            <a:pPr algn="r" rtl="1"/>
            <a:endParaRPr lang="he-IL" dirty="0"/>
          </a:p>
          <a:p>
            <a:pPr algn="r" rtl="1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72072-6063-4D2E-8DCC-D8F5DF923C36}" type="slidenum">
              <a:rPr lang="en-IL" smtClean="0"/>
              <a:t>13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0317267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וכשאנחנו כבר ביחד באמת -</a:t>
            </a:r>
          </a:p>
          <a:p>
            <a:pPr algn="r" rtl="1"/>
            <a:r>
              <a:rPr lang="he-IL" dirty="0"/>
              <a:t>מה אנחנו עושים ביחד?</a:t>
            </a:r>
          </a:p>
          <a:p>
            <a:pPr algn="r" rtl="1"/>
            <a:r>
              <a:rPr lang="he-IL" dirty="0"/>
              <a:t>מה זו חברות אמיתית?</a:t>
            </a:r>
          </a:p>
          <a:p>
            <a:pPr algn="r" rtl="1"/>
            <a:r>
              <a:rPr lang="he-IL" dirty="0"/>
              <a:t>האם אנחנו עסוקים בעיקר בלהציג לעולם עד כמה טוב לנו ביחד?</a:t>
            </a:r>
          </a:p>
          <a:p>
            <a:pPr algn="r" rtl="1"/>
            <a:r>
              <a:rPr lang="he-IL" dirty="0"/>
              <a:t>יכול להיות שעצם הצילומים הם חוויה בפני עצמה</a:t>
            </a:r>
          </a:p>
          <a:p>
            <a:pPr algn="r" rtl="1"/>
            <a:r>
              <a:rPr lang="he-IL" dirty="0"/>
              <a:t>צריך לבדוק את עצמנו</a:t>
            </a:r>
          </a:p>
          <a:p>
            <a:pPr algn="r" rtl="1"/>
            <a:r>
              <a:rPr lang="he-IL" dirty="0"/>
              <a:t>האם חוץ מלהצטלם יחד – יש לנו עוד משהו במשותף? </a:t>
            </a:r>
          </a:p>
          <a:p>
            <a:pPr algn="r" rtl="1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72072-6063-4D2E-8DCC-D8F5DF923C36}" type="slidenum">
              <a:rPr lang="en-IL" smtClean="0"/>
              <a:t>14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7881311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אין תשובה נכונה. אפשר לפתוח דיון.</a:t>
            </a:r>
          </a:p>
          <a:p>
            <a:pPr algn="r" rtl="1"/>
            <a:endParaRPr lang="he-IL" dirty="0"/>
          </a:p>
          <a:p>
            <a:pPr algn="r"/>
            <a:r>
              <a:rPr lang="he-IL" sz="9600" dirty="0">
                <a:solidFill>
                  <a:schemeClr val="bg1"/>
                </a:solidFill>
                <a:latin typeface="Almoni Neue DL 4.0 AAA Black" panose="00000A00000000000000" pitchFamily="50" charset="-79"/>
                <a:cs typeface="Almoni Neue DL 4.0 AAA Black" panose="00000A00000000000000" pitchFamily="50" charset="-79"/>
              </a:rPr>
              <a:t>הקשרים שלנו ברשת (ולא רק) לא מספיק עמוקים. </a:t>
            </a:r>
          </a:p>
          <a:p>
            <a:pPr algn="r"/>
            <a:r>
              <a:rPr lang="he-IL" sz="9600" dirty="0">
                <a:solidFill>
                  <a:schemeClr val="bg1"/>
                </a:solidFill>
                <a:latin typeface="Almoni Neue DL 4.0 AAA Black" panose="00000A00000000000000" pitchFamily="50" charset="-79"/>
                <a:cs typeface="Almoni Neue DL 4.0 AAA Black" panose="00000A00000000000000" pitchFamily="50" charset="-79"/>
              </a:rPr>
              <a:t>אנחנו נהנים עם חברים שלנו,</a:t>
            </a:r>
          </a:p>
          <a:p>
            <a:pPr algn="r"/>
            <a:r>
              <a:rPr lang="he-IL" sz="9600" dirty="0">
                <a:solidFill>
                  <a:schemeClr val="bg1"/>
                </a:solidFill>
                <a:latin typeface="Almoni Neue DL 4.0 AAA Black" panose="00000A00000000000000" pitchFamily="50" charset="-79"/>
                <a:cs typeface="Almoni Neue DL 4.0 AAA Black" panose="00000A00000000000000" pitchFamily="50" charset="-79"/>
              </a:rPr>
              <a:t>אבל אנחנו מתרגלים למשהו שטחי.</a:t>
            </a:r>
          </a:p>
          <a:p>
            <a:pPr algn="r"/>
            <a:endParaRPr lang="he-IL" sz="9600" dirty="0">
              <a:solidFill>
                <a:schemeClr val="bg1"/>
              </a:solidFill>
              <a:latin typeface="Almoni Neue DL 4.0 AAA Black" panose="00000A00000000000000" pitchFamily="50" charset="-79"/>
              <a:cs typeface="Almoni Neue DL 4.0 AAA Black" panose="00000A00000000000000" pitchFamily="50" charset="-79"/>
            </a:endParaRPr>
          </a:p>
          <a:p>
            <a:pPr algn="r"/>
            <a:r>
              <a:rPr lang="he-IL" sz="9600" dirty="0">
                <a:solidFill>
                  <a:schemeClr val="bg1"/>
                </a:solidFill>
                <a:latin typeface="Almoni Neue DL 4.0 AAA Black" panose="00000A00000000000000" pitchFamily="50" charset="-79"/>
                <a:cs typeface="Almoni Neue DL 4.0 AAA Black" panose="00000A00000000000000" pitchFamily="50" charset="-79"/>
              </a:rPr>
              <a:t>אנחנו לא נסמוך עליהם</a:t>
            </a:r>
          </a:p>
          <a:p>
            <a:pPr algn="r"/>
            <a:r>
              <a:rPr lang="he-IL" sz="9600" dirty="0">
                <a:solidFill>
                  <a:schemeClr val="bg1"/>
                </a:solidFill>
                <a:latin typeface="Almoni Neue DL 4.0 AAA Black" panose="00000A00000000000000" pitchFamily="50" charset="-79"/>
                <a:cs typeface="Almoni Neue DL 4.0 AAA Black" panose="00000A00000000000000" pitchFamily="50" charset="-79"/>
              </a:rPr>
              <a:t>וכשנתקל בבעיה קשה</a:t>
            </a:r>
          </a:p>
          <a:p>
            <a:pPr algn="r"/>
            <a:r>
              <a:rPr lang="he-IL" sz="9600" dirty="0">
                <a:solidFill>
                  <a:schemeClr val="bg1"/>
                </a:solidFill>
                <a:latin typeface="Almoni Neue DL 4.0 AAA Black" panose="00000A00000000000000" pitchFamily="50" charset="-79"/>
                <a:cs typeface="Almoni Neue DL 4.0 AAA Black" panose="00000A00000000000000" pitchFamily="50" charset="-79"/>
              </a:rPr>
              <a:t>לא נדע איך להתמודד איתה. 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חשוב מאוד להשקיע בקשרים עם חברים, לבנות ולהעמיק אותם, וליצור לנו רשת בטחון – אנשים שאנחנו יכולים לסמוך עליהם שתמיד יהיו שם בשבילנו, ואנחנו נהיה שם בשבילם. 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חבר ברשת מספק כיף ודרך להעביר את הזמן, אולי אפילו מקשיב לנו מדי פעם,</a:t>
            </a:r>
          </a:p>
          <a:p>
            <a:pPr algn="r" rtl="1"/>
            <a:r>
              <a:rPr lang="he-IL" dirty="0"/>
              <a:t>אבל הוא לא חבר אמיתי. הוא לא יהיה שם בשבילי כשאצטרך.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72072-6063-4D2E-8DCC-D8F5DF923C36}" type="slidenum">
              <a:rPr lang="en-IL" smtClean="0"/>
              <a:t>15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4654602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האם יש מישהו ברשת חברתית שאתם מרגישים שאתם כבר מכירים אותו, </a:t>
            </a:r>
          </a:p>
          <a:p>
            <a:pPr algn="r" rtl="1"/>
            <a:r>
              <a:rPr lang="he-IL" dirty="0"/>
              <a:t>כשמעולם לא נפגשתם? (</a:t>
            </a:r>
            <a:r>
              <a:rPr lang="he-IL" dirty="0" err="1"/>
              <a:t>אינסטגרם</a:t>
            </a:r>
            <a:r>
              <a:rPr lang="he-IL" dirty="0"/>
              <a:t>, </a:t>
            </a:r>
            <a:r>
              <a:rPr lang="he-IL" dirty="0" err="1"/>
              <a:t>זומרנג</a:t>
            </a:r>
            <a:r>
              <a:rPr lang="he-IL" dirty="0"/>
              <a:t>, </a:t>
            </a:r>
            <a:r>
              <a:rPr lang="he-IL" dirty="0" err="1"/>
              <a:t>ווטסאפ</a:t>
            </a:r>
            <a:r>
              <a:rPr lang="he-IL" dirty="0"/>
              <a:t>, </a:t>
            </a:r>
            <a:r>
              <a:rPr lang="he-IL" dirty="0" err="1"/>
              <a:t>טיקטוק</a:t>
            </a:r>
            <a:r>
              <a:rPr lang="he-IL" dirty="0"/>
              <a:t> </a:t>
            </a:r>
            <a:r>
              <a:rPr lang="he-IL" dirty="0" err="1"/>
              <a:t>וכיוצ"ב</a:t>
            </a:r>
            <a:r>
              <a:rPr lang="he-IL" dirty="0"/>
              <a:t>)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לפעמים יכולה להיות לנו תחושה שאנחנו מכירים אנשים או יוצרים קשרים כשאנחנו ברשתות חברתיות. </a:t>
            </a:r>
          </a:p>
          <a:p>
            <a:pPr algn="r" rtl="1"/>
            <a:r>
              <a:rPr lang="he-IL" dirty="0"/>
              <a:t>ברוב המקרים זו תחושה פיקטיבית, זה לא קשר אנושי אמיתי. 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בני אדם זקוקים לקשר חברי קרוב, אמיתי, כזה שבו אנחנו מכירים היטב את הצד השני וגם הוא מכיר אותנו, מישהו שאפשר </a:t>
            </a:r>
            <a:r>
              <a:rPr lang="he-IL" dirty="0" err="1"/>
              <a:t>להשען</a:t>
            </a:r>
            <a:r>
              <a:rPr lang="he-IL" dirty="0"/>
              <a:t> עליו בעת הצורך, </a:t>
            </a:r>
            <a:r>
              <a:rPr lang="he-IL" dirty="0" err="1"/>
              <a:t>להעזר</a:t>
            </a:r>
            <a:r>
              <a:rPr lang="he-IL" dirty="0"/>
              <a:t> בו. </a:t>
            </a:r>
          </a:p>
          <a:p>
            <a:pPr algn="r" rtl="1"/>
            <a:r>
              <a:rPr lang="he-IL" dirty="0"/>
              <a:t>חברים ברשת לרוב אינם כאלה, והקשרים איתם מאוד שטחיים. </a:t>
            </a:r>
          </a:p>
          <a:p>
            <a:pPr algn="r" rtl="1"/>
            <a:r>
              <a:rPr lang="he-IL" dirty="0"/>
              <a:t>אנחנו מכירים רק את מה שהם רוצים להציג לנו, </a:t>
            </a:r>
          </a:p>
          <a:p>
            <a:pPr algn="r" rtl="1"/>
            <a:r>
              <a:rPr lang="he-IL" dirty="0"/>
              <a:t>והם – גם אם הם אומרים שהם אוהבים אותנו, העוקבים שלהם – הם לא מכירים אותנו בכלל.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72072-6063-4D2E-8DCC-D8F5DF923C36}" type="slidenum">
              <a:rPr lang="en-IL" smtClean="0"/>
              <a:t>16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914250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כל מה שצריך לעשות – שימו את הטלפון בצד / בכיס. תראו למי שלידכם שהוא הכי חשוב כרגע.</a:t>
            </a:r>
          </a:p>
          <a:p>
            <a:pPr algn="r" rtl="1"/>
            <a:r>
              <a:rPr lang="he-IL" dirty="0"/>
              <a:t>להפוך את הטלפון – לא עושה *שום* הבדל. </a:t>
            </a:r>
          </a:p>
          <a:p>
            <a:pPr algn="r" rtl="1"/>
            <a:r>
              <a:rPr lang="he-IL" dirty="0"/>
              <a:t>גם לבדוק את הטלפון לרגע ולהחליט – אני לא עונה – לא עושה שום הבדל. עדיין היה שווה לנו לבדוק אם יש משהו יותר חשוב ממי שמולנו.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72072-6063-4D2E-8DCC-D8F5DF923C36}" type="slidenum">
              <a:rPr lang="en-IL" smtClean="0"/>
              <a:t>17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8922101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כל מה שצריך לעשות – שימו את הטלפון בצד / בכיס. תראו למי שלידכם שהוא הכי חשוב כרגע.</a:t>
            </a:r>
          </a:p>
          <a:p>
            <a:pPr algn="r" rtl="1"/>
            <a:r>
              <a:rPr lang="he-IL" dirty="0"/>
              <a:t>להפוך את הטלפון – לא עושה *שום* הבדל. </a:t>
            </a:r>
          </a:p>
          <a:p>
            <a:pPr algn="r" rtl="1"/>
            <a:r>
              <a:rPr lang="he-IL" dirty="0"/>
              <a:t>גם לבדוק את הטלפון לרגע ולהחליט – אני לא עונה – לא עושה שום הבדל. עדיין היה שווה לנו לבדוק אם יש משהו יותר חשוב ממי שמולנו.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72072-6063-4D2E-8DCC-D8F5DF923C36}" type="slidenum">
              <a:rPr lang="en-IL" smtClean="0"/>
              <a:t>24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368011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מה אנחנו רואים בתמונה?</a:t>
            </a:r>
          </a:p>
          <a:p>
            <a:pPr algn="r" rtl="1"/>
            <a:r>
              <a:rPr lang="he-IL" dirty="0"/>
              <a:t>למה האמא שקופה?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(כי היא בטלפון, כי היא נסחפה, היא מאוד מרוכזת בטלפון ולא שמה לב למה שהילדים עושים, הילדים מרגישים לבד)</a:t>
            </a:r>
          </a:p>
          <a:p>
            <a:pPr algn="r" rtl="1"/>
            <a:endParaRPr lang="he-IL" dirty="0"/>
          </a:p>
          <a:p>
            <a:pPr algn="r" rtl="1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72072-6063-4D2E-8DCC-D8F5DF923C36}" type="slidenum">
              <a:rPr lang="en-IL" smtClean="0"/>
              <a:t>2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381885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מה אנחנו רואים בתמונה?</a:t>
            </a:r>
          </a:p>
          <a:p>
            <a:pPr algn="r" rtl="1"/>
            <a:r>
              <a:rPr lang="he-IL" dirty="0"/>
              <a:t>איך הילדה מרגישה?</a:t>
            </a:r>
          </a:p>
          <a:p>
            <a:pPr algn="r" rtl="1"/>
            <a:r>
              <a:rPr lang="he-IL" dirty="0"/>
              <a:t>האם כיף להם ביחד?</a:t>
            </a:r>
          </a:p>
          <a:p>
            <a:pPr algn="r" rtl="1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72072-6063-4D2E-8DCC-D8F5DF923C36}" type="slidenum">
              <a:rPr lang="en-IL" smtClean="0"/>
              <a:t>3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04225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איך האמא מרגישה? (משועממת? עייפה?)</a:t>
            </a:r>
          </a:p>
          <a:p>
            <a:pPr algn="r" rtl="1"/>
            <a:r>
              <a:rPr lang="he-IL" dirty="0"/>
              <a:t>איך הילד מרגיש? (שם לב שהיא לא בעניין, הוא לא מעניין אותה באותו הרגע, מעליב)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72072-6063-4D2E-8DCC-D8F5DF923C36}" type="slidenum">
              <a:rPr lang="en-IL" smtClean="0"/>
              <a:t>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979754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כל המשפחה בבית ביחד. כולם בסלון. משחקים </a:t>
            </a:r>
            <a:r>
              <a:rPr lang="he-IL" dirty="0" err="1"/>
              <a:t>קאטאן</a:t>
            </a:r>
            <a:r>
              <a:rPr lang="he-IL" dirty="0"/>
              <a:t>. </a:t>
            </a:r>
          </a:p>
          <a:p>
            <a:pPr algn="r" rtl="1"/>
            <a:r>
              <a:rPr lang="he-IL" dirty="0"/>
              <a:t>האם כולם ביחד?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האם כיף להם ביחד?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האם זה נחשב לזמן משפחתי משותף?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72072-6063-4D2E-8DCC-D8F5DF923C36}" type="slidenum">
              <a:rPr lang="en-IL" smtClean="0"/>
              <a:t>5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111340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היום נדבר על חיבור רגשי עם חברים שאנחנו מכירים, וגם עם אנשים אחרים שהכרנו ברשת.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72072-6063-4D2E-8DCC-D8F5DF923C36}" type="slidenum">
              <a:rPr lang="en-IL" smtClean="0"/>
              <a:t>6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4735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קשר עם חברים מעלה את האנדורפינים שלנו, את השמחה</a:t>
            </a:r>
          </a:p>
          <a:p>
            <a:pPr algn="r" rtl="1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72072-6063-4D2E-8DCC-D8F5DF923C36}" type="slidenum">
              <a:rPr lang="en-IL" smtClean="0"/>
              <a:t>7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206801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אפשר למדוד את הקרבה שאנחנו מרגישים באמצעות </a:t>
            </a:r>
            <a:r>
              <a:rPr lang="he-IL" dirty="0" err="1"/>
              <a:t>אנדרופינים</a:t>
            </a:r>
            <a:r>
              <a:rPr lang="he-IL" dirty="0"/>
              <a:t>, חומרים שהגוף שלנו מייצר ובין היתר מעוררים אצלנו שמחה, רוגע והרגשה טובה. </a:t>
            </a:r>
          </a:p>
          <a:p>
            <a:pPr algn="r" rtl="1"/>
            <a:r>
              <a:rPr lang="he-IL" dirty="0"/>
              <a:t>כשאנחנו נמצאים עם חבר קרוב (או אפילו עם בעל חיים אהוב!) הגוף שלנו מפריש אנדורפינים שעושים לנו הרגשה נהדרת.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72072-6063-4D2E-8DCC-D8F5DF923C36}" type="slidenum">
              <a:rPr lang="en-IL" smtClean="0"/>
              <a:t>8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715553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איזה חיבור יותר משמעותי? </a:t>
            </a:r>
          </a:p>
          <a:p>
            <a:pPr algn="r" rtl="1"/>
            <a:r>
              <a:rPr lang="he-IL" dirty="0"/>
              <a:t>3, מול חבר</a:t>
            </a:r>
          </a:p>
          <a:p>
            <a:pPr algn="r" rtl="1"/>
            <a:r>
              <a:rPr lang="he-IL" dirty="0"/>
              <a:t>2 – בשיחה</a:t>
            </a:r>
          </a:p>
          <a:p>
            <a:pPr algn="r" rtl="1"/>
            <a:r>
              <a:rPr lang="he-IL" dirty="0"/>
              <a:t>3 – טקסט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72072-6063-4D2E-8DCC-D8F5DF923C36}" type="slidenum">
              <a:rPr lang="en-IL" smtClean="0"/>
              <a:t>9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224708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219200" y="2840569"/>
            <a:ext cx="13817600" cy="196003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91BB-05F4-4E3C-B38D-27DF13714406}" type="datetimeFigureOut">
              <a:rPr lang="he-IL" smtClean="0"/>
              <a:t>ט'/אדר/תשפ"ג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F24C-8964-49B1-9BF0-9B25E9AB9F5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8341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91BB-05F4-4E3C-B38D-27DF13714406}" type="datetimeFigureOut">
              <a:rPr lang="he-IL" smtClean="0"/>
              <a:t>ט'/אדר/תשפ"ג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F24C-8964-49B1-9BF0-9B25E9AB9F5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51456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839199" y="488951"/>
            <a:ext cx="2743201" cy="10401300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609601" y="488951"/>
            <a:ext cx="7958668" cy="10401300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91BB-05F4-4E3C-B38D-27DF13714406}" type="datetimeFigureOut">
              <a:rPr lang="he-IL" smtClean="0"/>
              <a:t>ט'/אדר/תשפ"ג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F24C-8964-49B1-9BF0-9B25E9AB9F5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42964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91BB-05F4-4E3C-B38D-27DF13714406}" type="datetimeFigureOut">
              <a:rPr lang="he-IL" smtClean="0"/>
              <a:t>ט'/אדר/תשפ"ג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F24C-8964-49B1-9BF0-9B25E9AB9F5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28423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284113" y="5875867"/>
            <a:ext cx="13817600" cy="1816100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1284113" y="3875619"/>
            <a:ext cx="138176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91BB-05F4-4E3C-B38D-27DF13714406}" type="datetimeFigureOut">
              <a:rPr lang="he-IL" smtClean="0"/>
              <a:t>ט'/אדר/תשפ"ג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F24C-8964-49B1-9BF0-9B25E9AB9F5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70261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609601" y="2844801"/>
            <a:ext cx="5350933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231468" y="2844801"/>
            <a:ext cx="5350933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91BB-05F4-4E3C-B38D-27DF13714406}" type="datetimeFigureOut">
              <a:rPr lang="he-IL" smtClean="0"/>
              <a:t>ט'/אדר/תשפ"ג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F24C-8964-49B1-9BF0-9B25E9AB9F5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87378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12800" y="366184"/>
            <a:ext cx="146304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12801" y="2046817"/>
            <a:ext cx="7182556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12801" y="2899833"/>
            <a:ext cx="7182556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8257824" y="2046817"/>
            <a:ext cx="7185377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8257824" y="2899833"/>
            <a:ext cx="7185377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91BB-05F4-4E3C-B38D-27DF13714406}" type="datetimeFigureOut">
              <a:rPr lang="he-IL" smtClean="0"/>
              <a:t>ט'/אדר/תשפ"ג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F24C-8964-49B1-9BF0-9B25E9AB9F5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10994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91BB-05F4-4E3C-B38D-27DF13714406}" type="datetimeFigureOut">
              <a:rPr lang="he-IL" smtClean="0"/>
              <a:t>ט'/אדר/תשפ"ג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F24C-8964-49B1-9BF0-9B25E9AB9F5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28443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91BB-05F4-4E3C-B38D-27DF13714406}" type="datetimeFigureOut">
              <a:rPr lang="he-IL" smtClean="0"/>
              <a:t>ט'/אדר/תשפ"ג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F24C-8964-49B1-9BF0-9B25E9AB9F5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66221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12801" y="364067"/>
            <a:ext cx="5348113" cy="154940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6355644" y="364068"/>
            <a:ext cx="9087557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12801" y="1913468"/>
            <a:ext cx="5348113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91BB-05F4-4E3C-B38D-27DF13714406}" type="datetimeFigureOut">
              <a:rPr lang="he-IL" smtClean="0"/>
              <a:t>ט'/אדר/תשפ"ג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F24C-8964-49B1-9BF0-9B25E9AB9F5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27844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186290" y="6400801"/>
            <a:ext cx="9753600" cy="755651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3186290" y="817033"/>
            <a:ext cx="9753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3186290" y="7156452"/>
            <a:ext cx="97536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91BB-05F4-4E3C-B38D-27DF13714406}" type="datetimeFigureOut">
              <a:rPr lang="he-IL" smtClean="0"/>
              <a:t>ט'/אדר/תשפ"ג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F24C-8964-49B1-9BF0-9B25E9AB9F5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39723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12800" y="366184"/>
            <a:ext cx="14630400" cy="1524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12800" y="2133602"/>
            <a:ext cx="14630400" cy="6034617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11650133" y="8475135"/>
            <a:ext cx="3793067" cy="4868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091BB-05F4-4E3C-B38D-27DF13714406}" type="datetimeFigureOut">
              <a:rPr lang="he-IL" smtClean="0"/>
              <a:t>ט'/אדר/תשפ"ג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5554134" y="8475135"/>
            <a:ext cx="5147733" cy="4868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12800" y="8475135"/>
            <a:ext cx="3793067" cy="4868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2F24C-8964-49B1-9BF0-9B25E9AB9F5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00575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svg"/><Relationship Id="rId18" Type="http://schemas.openxmlformats.org/officeDocument/2006/relationships/image" Target="../media/image15.svg"/><Relationship Id="rId3" Type="http://schemas.openxmlformats.org/officeDocument/2006/relationships/image" Target="../media/image17.png"/><Relationship Id="rId21" Type="http://schemas.openxmlformats.org/officeDocument/2006/relationships/image" Target="../media/image31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3.sv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25.svg"/><Relationship Id="rId5" Type="http://schemas.openxmlformats.org/officeDocument/2006/relationships/image" Target="../media/image19.png"/><Relationship Id="rId15" Type="http://schemas.openxmlformats.org/officeDocument/2006/relationships/image" Target="../media/image12.png"/><Relationship Id="rId10" Type="http://schemas.openxmlformats.org/officeDocument/2006/relationships/image" Target="../media/image24.png"/><Relationship Id="rId19" Type="http://schemas.openxmlformats.org/officeDocument/2006/relationships/image" Target="../media/image29.png"/><Relationship Id="rId4" Type="http://schemas.openxmlformats.org/officeDocument/2006/relationships/image" Target="../media/image18.sv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sv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25.sv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sv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A3C44E31-D66E-40D7-AFAC-D3535C9581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5248" y="332508"/>
            <a:ext cx="12311484" cy="8838132"/>
          </a:xfrm>
          <a:prstGeom prst="rect">
            <a:avLst/>
          </a:prstGeom>
        </p:spPr>
      </p:pic>
      <p:graphicFrame>
        <p:nvGraphicFramePr>
          <p:cNvPr id="10" name="אובייקט 9">
            <a:extLst>
              <a:ext uri="{FF2B5EF4-FFF2-40B4-BE49-F238E27FC236}">
                <a16:creationId xmlns:a16="http://schemas.microsoft.com/office/drawing/2014/main" id="{88B6D45E-2728-4F3E-8DD7-66AD4808D1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2338902"/>
              </p:ext>
            </p:extLst>
          </p:nvPr>
        </p:nvGraphicFramePr>
        <p:xfrm>
          <a:off x="2583384" y="3452788"/>
          <a:ext cx="1991717" cy="22384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525600" imgH="590400" progId="">
                  <p:embed/>
                </p:oleObj>
              </mc:Choice>
              <mc:Fallback>
                <p:oleObj r:id="rId4" imgW="525600" imgH="590400" progId="">
                  <p:embed/>
                  <p:pic>
                    <p:nvPicPr>
                      <p:cNvPr id="3" name="אובייקט 2">
                        <a:extLst>
                          <a:ext uri="{FF2B5EF4-FFF2-40B4-BE49-F238E27FC236}">
                            <a16:creationId xmlns:a16="http://schemas.microsoft.com/office/drawing/2014/main" id="{D54F6F16-9324-43AA-A446-93A170C995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83384" y="3452788"/>
                        <a:ext cx="1991717" cy="22384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תמונה 4">
            <a:extLst>
              <a:ext uri="{FF2B5EF4-FFF2-40B4-BE49-F238E27FC236}">
                <a16:creationId xmlns:a16="http://schemas.microsoft.com/office/drawing/2014/main" id="{EDC43E5C-A37A-5BAB-309E-2B32604944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8" t="23482" r="13795" b="20425"/>
          <a:stretch/>
        </p:blipFill>
        <p:spPr>
          <a:xfrm>
            <a:off x="7623944" y="1043608"/>
            <a:ext cx="7344815" cy="532065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9FE1A6A7-2806-93FC-E3E8-44265C4177F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35" t="28529" r="9801" b="38465"/>
          <a:stretch/>
        </p:blipFill>
        <p:spPr>
          <a:xfrm>
            <a:off x="8344024" y="6156176"/>
            <a:ext cx="5544616" cy="1470313"/>
          </a:xfrm>
          <a:prstGeom prst="rect">
            <a:avLst/>
          </a:prstGeom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49BDF67B-2D35-F147-175A-63BBB51F4EAB}"/>
              </a:ext>
            </a:extLst>
          </p:cNvPr>
          <p:cNvSpPr/>
          <p:nvPr/>
        </p:nvSpPr>
        <p:spPr>
          <a:xfrm>
            <a:off x="8470077" y="5724128"/>
            <a:ext cx="5400600" cy="45719"/>
          </a:xfrm>
          <a:prstGeom prst="rect">
            <a:avLst/>
          </a:prstGeom>
          <a:solidFill>
            <a:srgbClr val="FFFFFF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673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7331472B-8C33-B458-195F-F3B6F31658DC}"/>
              </a:ext>
            </a:extLst>
          </p:cNvPr>
          <p:cNvGrpSpPr/>
          <p:nvPr/>
        </p:nvGrpSpPr>
        <p:grpSpPr>
          <a:xfrm>
            <a:off x="1022381" y="6125859"/>
            <a:ext cx="2518448" cy="2550597"/>
            <a:chOff x="922706" y="3851920"/>
            <a:chExt cx="4572927" cy="4631302"/>
          </a:xfrm>
        </p:grpSpPr>
        <p:sp>
          <p:nvSpPr>
            <p:cNvPr id="18" name="מלבן: פינות מעוגלות 17">
              <a:extLst>
                <a:ext uri="{FF2B5EF4-FFF2-40B4-BE49-F238E27FC236}">
                  <a16:creationId xmlns:a16="http://schemas.microsoft.com/office/drawing/2014/main" id="{E93C517C-0C86-4C6D-8265-09F2F7711308}"/>
                </a:ext>
              </a:extLst>
            </p:cNvPr>
            <p:cNvSpPr/>
            <p:nvPr/>
          </p:nvSpPr>
          <p:spPr>
            <a:xfrm>
              <a:off x="922706" y="4268935"/>
              <a:ext cx="4183579" cy="4214287"/>
            </a:xfrm>
            <a:prstGeom prst="roundRect">
              <a:avLst>
                <a:gd name="adj" fmla="val 86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60" name="גרפיקה 59">
              <a:extLst>
                <a:ext uri="{FF2B5EF4-FFF2-40B4-BE49-F238E27FC236}">
                  <a16:creationId xmlns:a16="http://schemas.microsoft.com/office/drawing/2014/main" id="{DB4F9344-9438-41DC-A9BE-E91AEE7956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4200"/>
            <a:stretch/>
          </p:blipFill>
          <p:spPr>
            <a:xfrm>
              <a:off x="922706" y="3851920"/>
              <a:ext cx="4266098" cy="4490569"/>
            </a:xfrm>
            <a:prstGeom prst="rect">
              <a:avLst/>
            </a:prstGeom>
          </p:spPr>
        </p:pic>
        <p:pic>
          <p:nvPicPr>
            <p:cNvPr id="62" name="גרפיקה 61">
              <a:extLst>
                <a:ext uri="{FF2B5EF4-FFF2-40B4-BE49-F238E27FC236}">
                  <a16:creationId xmlns:a16="http://schemas.microsoft.com/office/drawing/2014/main" id="{4EBECB92-BD22-40CD-B362-04F5188EC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37105" y="4429444"/>
              <a:ext cx="1858528" cy="938844"/>
            </a:xfrm>
            <a:prstGeom prst="rect">
              <a:avLst/>
            </a:prstGeom>
          </p:spPr>
        </p:pic>
      </p:grpSp>
      <p:sp>
        <p:nvSpPr>
          <p:cNvPr id="10" name="אליפסה 9">
            <a:extLst>
              <a:ext uri="{FF2B5EF4-FFF2-40B4-BE49-F238E27FC236}">
                <a16:creationId xmlns:a16="http://schemas.microsoft.com/office/drawing/2014/main" id="{E83C5B1F-37BC-8D4C-E552-E7D3992CBB73}"/>
              </a:ext>
            </a:extLst>
          </p:cNvPr>
          <p:cNvSpPr/>
          <p:nvPr/>
        </p:nvSpPr>
        <p:spPr>
          <a:xfrm>
            <a:off x="3760603" y="7072951"/>
            <a:ext cx="883425" cy="88342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grpSp>
        <p:nvGrpSpPr>
          <p:cNvPr id="8" name="קבוצה 7">
            <a:extLst>
              <a:ext uri="{FF2B5EF4-FFF2-40B4-BE49-F238E27FC236}">
                <a16:creationId xmlns:a16="http://schemas.microsoft.com/office/drawing/2014/main" id="{EB8591D8-4512-C982-729F-0FA6C61D0C30}"/>
              </a:ext>
            </a:extLst>
          </p:cNvPr>
          <p:cNvGrpSpPr/>
          <p:nvPr/>
        </p:nvGrpSpPr>
        <p:grpSpPr>
          <a:xfrm>
            <a:off x="1071217" y="304594"/>
            <a:ext cx="2311772" cy="2693719"/>
            <a:chOff x="11013739" y="3592046"/>
            <a:chExt cx="4197649" cy="4891176"/>
          </a:xfrm>
        </p:grpSpPr>
        <p:sp>
          <p:nvSpPr>
            <p:cNvPr id="26" name="מלבן: פינות מעוגלות 25">
              <a:extLst>
                <a:ext uri="{FF2B5EF4-FFF2-40B4-BE49-F238E27FC236}">
                  <a16:creationId xmlns:a16="http://schemas.microsoft.com/office/drawing/2014/main" id="{7AAA9A8A-1B32-4422-92D1-CD5EC2F94B24}"/>
                </a:ext>
              </a:extLst>
            </p:cNvPr>
            <p:cNvSpPr/>
            <p:nvPr/>
          </p:nvSpPr>
          <p:spPr>
            <a:xfrm>
              <a:off x="11013739" y="4268935"/>
              <a:ext cx="4183579" cy="4214287"/>
            </a:xfrm>
            <a:prstGeom prst="roundRect">
              <a:avLst>
                <a:gd name="adj" fmla="val 5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56" name="גרפיקה 55">
              <a:extLst>
                <a:ext uri="{FF2B5EF4-FFF2-40B4-BE49-F238E27FC236}">
                  <a16:creationId xmlns:a16="http://schemas.microsoft.com/office/drawing/2014/main" id="{ACAD7799-589D-4A7B-B7E1-BB671771C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11952" r="37416" b="14591"/>
            <a:stretch/>
          </p:blipFill>
          <p:spPr>
            <a:xfrm>
              <a:off x="11013739" y="3592046"/>
              <a:ext cx="4197649" cy="4891176"/>
            </a:xfrm>
            <a:prstGeom prst="rect">
              <a:avLst/>
            </a:prstGeom>
          </p:spPr>
        </p:pic>
      </p:grpSp>
      <p:grpSp>
        <p:nvGrpSpPr>
          <p:cNvPr id="21" name="קבוצה 20">
            <a:extLst>
              <a:ext uri="{FF2B5EF4-FFF2-40B4-BE49-F238E27FC236}">
                <a16:creationId xmlns:a16="http://schemas.microsoft.com/office/drawing/2014/main" id="{8956AC94-EEF2-E4B0-5534-A9D073397697}"/>
              </a:ext>
            </a:extLst>
          </p:cNvPr>
          <p:cNvGrpSpPr/>
          <p:nvPr/>
        </p:nvGrpSpPr>
        <p:grpSpPr>
          <a:xfrm>
            <a:off x="1048412" y="3224200"/>
            <a:ext cx="2283299" cy="2715952"/>
            <a:chOff x="1412951" y="3267596"/>
            <a:chExt cx="1918760" cy="2282338"/>
          </a:xfrm>
        </p:grpSpPr>
        <p:sp>
          <p:nvSpPr>
            <p:cNvPr id="25" name="מלבן: פינות מעוגלות 24">
              <a:extLst>
                <a:ext uri="{FF2B5EF4-FFF2-40B4-BE49-F238E27FC236}">
                  <a16:creationId xmlns:a16="http://schemas.microsoft.com/office/drawing/2014/main" id="{8B9EEFC0-7408-4373-8986-DA66B1126E9B}"/>
                </a:ext>
              </a:extLst>
            </p:cNvPr>
            <p:cNvSpPr/>
            <p:nvPr/>
          </p:nvSpPr>
          <p:spPr>
            <a:xfrm>
              <a:off x="1453638" y="3599547"/>
              <a:ext cx="1874817" cy="1950387"/>
            </a:xfrm>
            <a:prstGeom prst="roundRect">
              <a:avLst>
                <a:gd name="adj" fmla="val 1055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39" name="תמונה 38">
              <a:extLst>
                <a:ext uri="{FF2B5EF4-FFF2-40B4-BE49-F238E27FC236}">
                  <a16:creationId xmlns:a16="http://schemas.microsoft.com/office/drawing/2014/main" id="{1A3EEEFD-6021-481D-B3D4-2BFBE59D9A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3" t="-2405" r="12225" b="45094"/>
            <a:stretch/>
          </p:blipFill>
          <p:spPr>
            <a:xfrm>
              <a:off x="1453638" y="4793364"/>
              <a:ext cx="1874817" cy="756570"/>
            </a:xfrm>
            <a:prstGeom prst="rect">
              <a:avLst/>
            </a:prstGeom>
          </p:spPr>
        </p:pic>
        <p:sp>
          <p:nvSpPr>
            <p:cNvPr id="40" name="אליפסה 39">
              <a:extLst>
                <a:ext uri="{FF2B5EF4-FFF2-40B4-BE49-F238E27FC236}">
                  <a16:creationId xmlns:a16="http://schemas.microsoft.com/office/drawing/2014/main" id="{18582F94-F853-4EFA-9E64-7A104DC329AE}"/>
                </a:ext>
              </a:extLst>
            </p:cNvPr>
            <p:cNvSpPr/>
            <p:nvPr/>
          </p:nvSpPr>
          <p:spPr>
            <a:xfrm>
              <a:off x="1548298" y="4945738"/>
              <a:ext cx="1783413" cy="518488"/>
            </a:xfrm>
            <a:prstGeom prst="ellipse">
              <a:avLst/>
            </a:prstGeom>
            <a:solidFill>
              <a:srgbClr val="000000">
                <a:alpha val="1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37" name="גרפיקה 36">
              <a:extLst>
                <a:ext uri="{FF2B5EF4-FFF2-40B4-BE49-F238E27FC236}">
                  <a16:creationId xmlns:a16="http://schemas.microsoft.com/office/drawing/2014/main" id="{186FE44F-BCE3-4E59-8EE6-D07B5A8F3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543445" y="3302454"/>
              <a:ext cx="1695203" cy="2076064"/>
            </a:xfrm>
            <a:prstGeom prst="rect">
              <a:avLst/>
            </a:prstGeom>
          </p:spPr>
        </p:pic>
        <p:pic>
          <p:nvPicPr>
            <p:cNvPr id="58" name="גרפיקה 57">
              <a:extLst>
                <a:ext uri="{FF2B5EF4-FFF2-40B4-BE49-F238E27FC236}">
                  <a16:creationId xmlns:a16="http://schemas.microsoft.com/office/drawing/2014/main" id="{4F3D8AB9-C4CD-4498-9B55-80F191C44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1412951" y="3267596"/>
              <a:ext cx="522361" cy="512316"/>
            </a:xfrm>
            <a:prstGeom prst="rect">
              <a:avLst/>
            </a:prstGeom>
          </p:spPr>
        </p:pic>
      </p:grpSp>
      <p:sp>
        <p:nvSpPr>
          <p:cNvPr id="2" name="אליפסה 1">
            <a:extLst>
              <a:ext uri="{FF2B5EF4-FFF2-40B4-BE49-F238E27FC236}">
                <a16:creationId xmlns:a16="http://schemas.microsoft.com/office/drawing/2014/main" id="{33A29E91-6234-1BEF-1444-1D838A87376E}"/>
              </a:ext>
            </a:extLst>
          </p:cNvPr>
          <p:cNvSpPr/>
          <p:nvPr/>
        </p:nvSpPr>
        <p:spPr>
          <a:xfrm>
            <a:off x="4717428" y="-4572832"/>
            <a:ext cx="6792686" cy="679268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D7BD80AE-0DF7-2E3D-4986-BB6F7BB948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304" y="-116678"/>
            <a:ext cx="3877392" cy="2566638"/>
          </a:xfrm>
          <a:prstGeom prst="rect">
            <a:avLst/>
          </a:prstGeom>
        </p:spPr>
      </p:pic>
      <p:sp>
        <p:nvSpPr>
          <p:cNvPr id="11" name="אליפסה 10">
            <a:extLst>
              <a:ext uri="{FF2B5EF4-FFF2-40B4-BE49-F238E27FC236}">
                <a16:creationId xmlns:a16="http://schemas.microsoft.com/office/drawing/2014/main" id="{EAED7C5D-B1EF-680C-BD21-F1A3C25870A9}"/>
              </a:ext>
            </a:extLst>
          </p:cNvPr>
          <p:cNvSpPr/>
          <p:nvPr/>
        </p:nvSpPr>
        <p:spPr>
          <a:xfrm>
            <a:off x="3748058" y="4336647"/>
            <a:ext cx="883425" cy="88342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13" name="אליפסה 12">
            <a:extLst>
              <a:ext uri="{FF2B5EF4-FFF2-40B4-BE49-F238E27FC236}">
                <a16:creationId xmlns:a16="http://schemas.microsoft.com/office/drawing/2014/main" id="{4E435B30-CB0D-A04B-D418-85D2E118424B}"/>
              </a:ext>
            </a:extLst>
          </p:cNvPr>
          <p:cNvSpPr/>
          <p:nvPr/>
        </p:nvSpPr>
        <p:spPr>
          <a:xfrm>
            <a:off x="3748058" y="1386189"/>
            <a:ext cx="883425" cy="88342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23" name="אליפסה 22">
            <a:extLst>
              <a:ext uri="{FF2B5EF4-FFF2-40B4-BE49-F238E27FC236}">
                <a16:creationId xmlns:a16="http://schemas.microsoft.com/office/drawing/2014/main" id="{72163E17-7B5A-1FC0-8DA7-2B9ACB2B78D9}"/>
              </a:ext>
            </a:extLst>
          </p:cNvPr>
          <p:cNvSpPr/>
          <p:nvPr/>
        </p:nvSpPr>
        <p:spPr>
          <a:xfrm>
            <a:off x="5340127" y="7583600"/>
            <a:ext cx="1023547" cy="346973"/>
          </a:xfrm>
          <a:prstGeom prst="ellipse">
            <a:avLst/>
          </a:prstGeom>
          <a:solidFill>
            <a:srgbClr val="000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4" name="גרפיקה 23">
            <a:extLst>
              <a:ext uri="{FF2B5EF4-FFF2-40B4-BE49-F238E27FC236}">
                <a16:creationId xmlns:a16="http://schemas.microsoft.com/office/drawing/2014/main" id="{C8D9B5BF-588D-F2B2-4EF2-DE3C60D0F60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79429" y="2041724"/>
            <a:ext cx="1344945" cy="5646039"/>
          </a:xfrm>
          <a:prstGeom prst="rect">
            <a:avLst/>
          </a:prstGeom>
        </p:spPr>
      </p:pic>
      <p:pic>
        <p:nvPicPr>
          <p:cNvPr id="27" name="גרפיקה 26">
            <a:extLst>
              <a:ext uri="{FF2B5EF4-FFF2-40B4-BE49-F238E27FC236}">
                <a16:creationId xmlns:a16="http://schemas.microsoft.com/office/drawing/2014/main" id="{95E74D0E-8EC6-23DD-4AC6-CCF93AE6164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575791" y="6817464"/>
            <a:ext cx="566214" cy="51097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A9BD094D-7BD9-F6C7-77C8-66D9883FD2E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808" y="3458513"/>
            <a:ext cx="9108213" cy="3023878"/>
          </a:xfrm>
          <a:prstGeom prst="rect">
            <a:avLst/>
          </a:prstGeom>
        </p:spPr>
      </p:pic>
      <p:pic>
        <p:nvPicPr>
          <p:cNvPr id="28" name="תמונה 27">
            <a:extLst>
              <a:ext uri="{FF2B5EF4-FFF2-40B4-BE49-F238E27FC236}">
                <a16:creationId xmlns:a16="http://schemas.microsoft.com/office/drawing/2014/main" id="{2531696C-8944-4E9B-FF02-67276643B1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171" y="1331640"/>
            <a:ext cx="975445" cy="1182727"/>
          </a:xfrm>
          <a:prstGeom prst="rect">
            <a:avLst/>
          </a:prstGeom>
        </p:spPr>
      </p:pic>
      <p:pic>
        <p:nvPicPr>
          <p:cNvPr id="29" name="תמונה 28">
            <a:extLst>
              <a:ext uri="{FF2B5EF4-FFF2-40B4-BE49-F238E27FC236}">
                <a16:creationId xmlns:a16="http://schemas.microsoft.com/office/drawing/2014/main" id="{1EA4CAC5-2A61-F3BA-5D5B-6E8AF4F846A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504" y="4254358"/>
            <a:ext cx="1005927" cy="1182727"/>
          </a:xfrm>
          <a:prstGeom prst="rect">
            <a:avLst/>
          </a:prstGeom>
        </p:spPr>
      </p:pic>
      <p:pic>
        <p:nvPicPr>
          <p:cNvPr id="30" name="תמונה 29">
            <a:extLst>
              <a:ext uri="{FF2B5EF4-FFF2-40B4-BE49-F238E27FC236}">
                <a16:creationId xmlns:a16="http://schemas.microsoft.com/office/drawing/2014/main" id="{6BD6C546-B890-B4EE-031A-C4DC07E892E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512" y="6995770"/>
            <a:ext cx="871804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240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22828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828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אליפסה 1">
            <a:extLst>
              <a:ext uri="{FF2B5EF4-FFF2-40B4-BE49-F238E27FC236}">
                <a16:creationId xmlns:a16="http://schemas.microsoft.com/office/drawing/2014/main" id="{33A29E91-6234-1BEF-1444-1D838A87376E}"/>
              </a:ext>
            </a:extLst>
          </p:cNvPr>
          <p:cNvSpPr/>
          <p:nvPr/>
        </p:nvSpPr>
        <p:spPr>
          <a:xfrm>
            <a:off x="4717428" y="-5071992"/>
            <a:ext cx="6792686" cy="67926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7" name="תמונה 26">
            <a:extLst>
              <a:ext uri="{FF2B5EF4-FFF2-40B4-BE49-F238E27FC236}">
                <a16:creationId xmlns:a16="http://schemas.microsoft.com/office/drawing/2014/main" id="{5F2B5C8C-3988-9C96-3475-562DC2E258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059" y="4796078"/>
            <a:ext cx="1249659" cy="1171680"/>
          </a:xfrm>
          <a:prstGeom prst="rect">
            <a:avLst/>
          </a:prstGeom>
        </p:spPr>
      </p:pic>
      <p:pic>
        <p:nvPicPr>
          <p:cNvPr id="1028" name="Picture 4" descr="Sad but Relieved Face on Google Noto Color Emoji 15.0">
            <a:extLst>
              <a:ext uri="{FF2B5EF4-FFF2-40B4-BE49-F238E27FC236}">
                <a16:creationId xmlns:a16="http://schemas.microsoft.com/office/drawing/2014/main" id="{AE0CB687-1A25-DDD2-60C1-396053353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4846621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574C0EC6-338F-DE65-9D34-05417E8EB4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6650" y="4899762"/>
            <a:ext cx="992991" cy="992991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B515DB0B-EE2D-4992-2CFA-93C92581B5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447" y="-444436"/>
            <a:ext cx="2975106" cy="3078747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87114F51-041A-B87B-E9B4-6CC5F7511E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66" y="1815774"/>
            <a:ext cx="12875868" cy="2859272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C98E66F7-ED24-395F-4BCF-6170C2B1F5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746" y="5777960"/>
            <a:ext cx="4218798" cy="2682472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0A28C95B-1308-FAD5-3870-9A0A8AD577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111" y="5777960"/>
            <a:ext cx="5023539" cy="2682472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91680E02-FF7D-90D4-AD1D-A5A2489C0F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82" y="5771863"/>
            <a:ext cx="4017612" cy="26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36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EE4B796C-F658-B5EF-B927-7D7BCF0CF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819" y="201134"/>
            <a:ext cx="13412362" cy="4730906"/>
          </a:xfrm>
          <a:prstGeom prst="rect">
            <a:avLst/>
          </a:prstGeom>
        </p:spPr>
      </p:pic>
      <p:pic>
        <p:nvPicPr>
          <p:cNvPr id="2" name="תמונה 1" descr="תמונה שמכילה אדם, לדגמן&#10;&#10;התיאור נוצר באופן אוטומטי">
            <a:extLst>
              <a:ext uri="{FF2B5EF4-FFF2-40B4-BE49-F238E27FC236}">
                <a16:creationId xmlns:a16="http://schemas.microsoft.com/office/drawing/2014/main" id="{9B0F9C29-6DDA-1296-A85F-B4140EDA7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448" y="3275857"/>
            <a:ext cx="8799466" cy="586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64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אדם&#10;&#10;התיאור נוצר באופן אוטומטי">
            <a:extLst>
              <a:ext uri="{FF2B5EF4-FFF2-40B4-BE49-F238E27FC236}">
                <a16:creationId xmlns:a16="http://schemas.microsoft.com/office/drawing/2014/main" id="{7062F1CE-EF04-86E5-BC57-23F5928587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22438">
            <a:off x="149490" y="840645"/>
            <a:ext cx="5527813" cy="7728205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3364B44B-D076-5F25-41B0-30DBC9F56A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513" y="-684584"/>
            <a:ext cx="13979340" cy="5389331"/>
          </a:xfrm>
          <a:prstGeom prst="rect">
            <a:avLst/>
          </a:prstGeom>
        </p:spPr>
      </p:pic>
      <p:pic>
        <p:nvPicPr>
          <p:cNvPr id="5" name="תמונה 4" descr="תמונה שמכילה טקסט, אדם, אלקטרוניקה, מחשב&#10;&#10;התיאור נוצר באופן אוטומטי">
            <a:extLst>
              <a:ext uri="{FF2B5EF4-FFF2-40B4-BE49-F238E27FC236}">
                <a16:creationId xmlns:a16="http://schemas.microsoft.com/office/drawing/2014/main" id="{4E01E4EA-0CD6-803E-FE8F-FB51A6A25E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888" y="3474126"/>
            <a:ext cx="7531681" cy="566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59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לדגמן, צילום מסך, סגור&#10;&#10;התיאור נוצר באופן אוטומטי">
            <a:extLst>
              <a:ext uri="{FF2B5EF4-FFF2-40B4-BE49-F238E27FC236}">
                <a16:creationId xmlns:a16="http://schemas.microsoft.com/office/drawing/2014/main" id="{32091A14-78E8-ABD6-D629-FC381AF2E0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8986">
            <a:off x="1044648" y="757482"/>
            <a:ext cx="5456878" cy="7629035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B8736049-7C1F-86FD-1EC0-FDB1F55A30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792" y="1042109"/>
            <a:ext cx="9522777" cy="70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57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69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: פינות מעוגלות 2">
            <a:extLst>
              <a:ext uri="{FF2B5EF4-FFF2-40B4-BE49-F238E27FC236}">
                <a16:creationId xmlns:a16="http://schemas.microsoft.com/office/drawing/2014/main" id="{43ECD90F-7079-1BEB-3485-E666E3A7E951}"/>
              </a:ext>
            </a:extLst>
          </p:cNvPr>
          <p:cNvSpPr/>
          <p:nvPr/>
        </p:nvSpPr>
        <p:spPr>
          <a:xfrm>
            <a:off x="927200" y="928776"/>
            <a:ext cx="7776864" cy="1656184"/>
          </a:xfrm>
          <a:prstGeom prst="roundRect">
            <a:avLst>
              <a:gd name="adj" fmla="val 976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" name="אליפסה 1">
            <a:extLst>
              <a:ext uri="{FF2B5EF4-FFF2-40B4-BE49-F238E27FC236}">
                <a16:creationId xmlns:a16="http://schemas.microsoft.com/office/drawing/2014/main" id="{33A29E91-6234-1BEF-1444-1D838A87376E}"/>
              </a:ext>
            </a:extLst>
          </p:cNvPr>
          <p:cNvSpPr/>
          <p:nvPr/>
        </p:nvSpPr>
        <p:spPr>
          <a:xfrm>
            <a:off x="9528304" y="-886941"/>
            <a:ext cx="10945216" cy="109452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: פינות מעוגלות 6">
            <a:extLst>
              <a:ext uri="{FF2B5EF4-FFF2-40B4-BE49-F238E27FC236}">
                <a16:creationId xmlns:a16="http://schemas.microsoft.com/office/drawing/2014/main" id="{76CE9114-1218-FF54-37E0-889B17E18E13}"/>
              </a:ext>
            </a:extLst>
          </p:cNvPr>
          <p:cNvSpPr/>
          <p:nvPr/>
        </p:nvSpPr>
        <p:spPr>
          <a:xfrm>
            <a:off x="927200" y="2787317"/>
            <a:ext cx="7776864" cy="1656184"/>
          </a:xfrm>
          <a:prstGeom prst="roundRect">
            <a:avLst>
              <a:gd name="adj" fmla="val 976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: פינות מעוגלות 8">
            <a:extLst>
              <a:ext uri="{FF2B5EF4-FFF2-40B4-BE49-F238E27FC236}">
                <a16:creationId xmlns:a16="http://schemas.microsoft.com/office/drawing/2014/main" id="{CD2F478E-B042-D1D4-0268-4A4374935D43}"/>
              </a:ext>
            </a:extLst>
          </p:cNvPr>
          <p:cNvSpPr/>
          <p:nvPr/>
        </p:nvSpPr>
        <p:spPr>
          <a:xfrm>
            <a:off x="927200" y="4659525"/>
            <a:ext cx="7776864" cy="1656184"/>
          </a:xfrm>
          <a:prstGeom prst="roundRect">
            <a:avLst>
              <a:gd name="adj" fmla="val 976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11" name="מלבן: פינות מעוגלות 10">
            <a:extLst>
              <a:ext uri="{FF2B5EF4-FFF2-40B4-BE49-F238E27FC236}">
                <a16:creationId xmlns:a16="http://schemas.microsoft.com/office/drawing/2014/main" id="{038C55AF-855F-4D36-B1EB-CD314C0A6F9E}"/>
              </a:ext>
            </a:extLst>
          </p:cNvPr>
          <p:cNvSpPr/>
          <p:nvPr/>
        </p:nvSpPr>
        <p:spPr>
          <a:xfrm>
            <a:off x="927200" y="6516216"/>
            <a:ext cx="7776864" cy="1656184"/>
          </a:xfrm>
          <a:prstGeom prst="roundRect">
            <a:avLst>
              <a:gd name="adj" fmla="val 976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1ECAB8B5-53B0-AFE9-E54F-7F97845AE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872" y="2584960"/>
            <a:ext cx="6572058" cy="4511431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189124C4-ACCB-0672-75F6-EEB76F772C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224" y="1066924"/>
            <a:ext cx="7492633" cy="1518036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C9A5FC3A-0364-9D76-987D-69A8017BA7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224" y="2940982"/>
            <a:ext cx="7492633" cy="1518036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7FF096FD-F8D2-41D8-46B4-3937C0070A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224" y="4788253"/>
            <a:ext cx="7492633" cy="1511939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D092D1DA-4E04-ACFF-EABE-272DBDFB88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40" y="6737703"/>
            <a:ext cx="7346317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524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אליפסה 3">
            <a:extLst>
              <a:ext uri="{FF2B5EF4-FFF2-40B4-BE49-F238E27FC236}">
                <a16:creationId xmlns:a16="http://schemas.microsoft.com/office/drawing/2014/main" id="{DA9F0C36-12E3-3FEF-E3D2-E9E1065B40AE}"/>
              </a:ext>
            </a:extLst>
          </p:cNvPr>
          <p:cNvSpPr/>
          <p:nvPr/>
        </p:nvSpPr>
        <p:spPr>
          <a:xfrm>
            <a:off x="-4320480" y="251520"/>
            <a:ext cx="8640960" cy="8640960"/>
          </a:xfrm>
          <a:prstGeom prst="ellipse">
            <a:avLst/>
          </a:prstGeom>
          <a:solidFill>
            <a:srgbClr val="008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28EDE775-7D48-F4CB-B654-701547B86D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2269">
            <a:off x="556589" y="1103652"/>
            <a:ext cx="5343836" cy="7092280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17148C5D-8346-E192-2321-1321BD811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334" y="578774"/>
            <a:ext cx="10644539" cy="3993226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71DECB7A-012C-D587-5608-D40A52BB51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711" y="3995936"/>
            <a:ext cx="9797121" cy="409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51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347277B2-8055-6834-7964-D3276BD6A1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4274">
            <a:off x="11373286" y="3136765"/>
            <a:ext cx="2345720" cy="2345720"/>
          </a:xfrm>
          <a:prstGeom prst="rect">
            <a:avLst/>
          </a:prstGeom>
          <a:noFill/>
          <a:ln w="57150">
            <a:noFill/>
          </a:ln>
          <a:effectLst>
            <a:outerShdw blurRad="419100" dist="190500" dir="6900000" sx="116000" sy="116000" algn="ctr" rotWithShape="0">
              <a:prstClr val="black">
                <a:alpha val="12000"/>
              </a:prstClr>
            </a:outerShdw>
          </a:effec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BA2D3588-7A6E-8926-3517-A6A587168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99" y="1187624"/>
            <a:ext cx="12607621" cy="76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9272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‘Instagram vs. Reality’ Exposes The Truth About Those Unrealistically ‘Perfect’ Pics">
            <a:extLst>
              <a:ext uri="{FF2B5EF4-FFF2-40B4-BE49-F238E27FC236}">
                <a16:creationId xmlns:a16="http://schemas.microsoft.com/office/drawing/2014/main" id="{9B0A8239-49A9-DFD1-819C-349647B38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93" y="1403648"/>
            <a:ext cx="7155893" cy="7033221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419100" sx="102000" sy="102000" algn="ctr" rotWithShape="0">
              <a:prstClr val="black">
                <a:alpha val="12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16B007B7-4FEB-19D4-BC9A-67F399CAF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274" y="239971"/>
            <a:ext cx="640745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008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Instagram vs. Reality' Photos That Prove Just How Fake And Superficial  Everything On The Internet Is">
            <a:extLst>
              <a:ext uri="{FF2B5EF4-FFF2-40B4-BE49-F238E27FC236}">
                <a16:creationId xmlns:a16="http://schemas.microsoft.com/office/drawing/2014/main" id="{015F8870-E5E2-F9E6-5267-929B9B4AA3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99608" y="1379375"/>
            <a:ext cx="6912768" cy="722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0DADCD56-6A8C-0D22-62FD-2E35167A9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274" y="239971"/>
            <a:ext cx="640745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60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מלבן 19">
            <a:extLst>
              <a:ext uri="{FF2B5EF4-FFF2-40B4-BE49-F238E27FC236}">
                <a16:creationId xmlns:a16="http://schemas.microsoft.com/office/drawing/2014/main" id="{030B3BDF-D017-4125-8141-15EC3A244F6A}"/>
              </a:ext>
            </a:extLst>
          </p:cNvPr>
          <p:cNvSpPr/>
          <p:nvPr/>
        </p:nvSpPr>
        <p:spPr>
          <a:xfrm>
            <a:off x="4778307" y="2279793"/>
            <a:ext cx="655287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 descr="תמונה שמכילה מקורה, קומה, מגורים, חדר&#10;&#10;התיאור נוצר באופן אוטומטי">
            <a:extLst>
              <a:ext uri="{FF2B5EF4-FFF2-40B4-BE49-F238E27FC236}">
                <a16:creationId xmlns:a16="http://schemas.microsoft.com/office/drawing/2014/main" id="{B569E9B5-02AC-4864-96D7-46C35E0C4C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6256000" cy="913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60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‘Instagram vs. Reality’ Exposes The Truth About Those Unrealistically ‘Perfect’ Pics">
            <a:extLst>
              <a:ext uri="{FF2B5EF4-FFF2-40B4-BE49-F238E27FC236}">
                <a16:creationId xmlns:a16="http://schemas.microsoft.com/office/drawing/2014/main" id="{0A43AEE3-B652-E39E-991F-DDAF1D044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504" y="1763688"/>
            <a:ext cx="9505056" cy="6123972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419100" sx="102000" sy="102000" algn="ctr" rotWithShape="0">
              <a:prstClr val="black">
                <a:alpha val="12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781E4DAA-4209-E329-5822-A8F166650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36" y="395536"/>
            <a:ext cx="6450127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35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EC3F0130-5822-2EBD-6642-5575569B1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81" y="1907704"/>
            <a:ext cx="9677238" cy="5723395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419100" sx="102000" sy="102000" algn="ctr" rotWithShape="0">
              <a:prstClr val="black">
                <a:alpha val="12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3AA77005-2793-7884-B617-DF4BA08A6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963" y="515050"/>
            <a:ext cx="619407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6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BBD770FA-0922-E24C-D589-A46592C628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5752" y="1619672"/>
            <a:ext cx="4248472" cy="6823126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419100" sx="102000" sy="102000" algn="ctr" rotWithShape="0">
              <a:prstClr val="black">
                <a:alpha val="12000"/>
              </a:prstClr>
            </a:outerShdw>
          </a:effec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278C07B3-932B-5ABB-96A0-9E397FBD2C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963" y="515050"/>
            <a:ext cx="619407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095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0624160F-F1F0-4763-1B81-C37FC9F07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110" y="2208461"/>
            <a:ext cx="6379780" cy="6251971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419100" sx="102000" sy="102000" algn="ctr" rotWithShape="0">
              <a:prstClr val="black">
                <a:alpha val="12000"/>
              </a:prstClr>
            </a:outerShdw>
          </a:effec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3203AB0C-2D8E-908B-9A5D-8C583785B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902" y="251520"/>
            <a:ext cx="10370195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12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347277B2-8055-6834-7964-D3276BD6A1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6281">
            <a:off x="6633361" y="2064736"/>
            <a:ext cx="2345720" cy="2345720"/>
          </a:xfrm>
          <a:prstGeom prst="rect">
            <a:avLst/>
          </a:prstGeom>
          <a:noFill/>
          <a:ln w="57150">
            <a:noFill/>
          </a:ln>
          <a:effectLst>
            <a:outerShdw blurRad="419100" dist="190500" dir="6900000" sx="116000" sy="116000" algn="ctr" rotWithShape="0">
              <a:prstClr val="black">
                <a:alpha val="12000"/>
              </a:prstClr>
            </a:outerShdw>
          </a:effec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F830227D-A18F-1465-423B-0EC6F6F507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10" y="4736262"/>
            <a:ext cx="12150381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75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Instagram vs Reality by Social Media Influencer Rianne Meijer">
            <a:extLst>
              <a:ext uri="{FF2B5EF4-FFF2-40B4-BE49-F238E27FC236}">
                <a16:creationId xmlns:a16="http://schemas.microsoft.com/office/drawing/2014/main" id="{963F4842-BB1E-E8B3-802A-419D1EE9C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372" y="1236705"/>
            <a:ext cx="7603256" cy="667059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419100" sx="102000" sy="102000" algn="ctr" rotWithShape="0">
              <a:prstClr val="black">
                <a:alpha val="12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6807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Pin by Poison Nightmare on True of Life | Instagram vs real life, Memes,  Fitness workout for women">
            <a:extLst>
              <a:ext uri="{FF2B5EF4-FFF2-40B4-BE49-F238E27FC236}">
                <a16:creationId xmlns:a16="http://schemas.microsoft.com/office/drawing/2014/main" id="{30260BC7-EDCB-E5AF-DC9C-B9481336B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592" y="899592"/>
            <a:ext cx="7344816" cy="7344816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419100" sx="102000" sy="102000" algn="ctr" rotWithShape="0">
              <a:prstClr val="black">
                <a:alpha val="12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496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CF713A85-53BD-420B-DC4B-1F452C979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840" y="769070"/>
            <a:ext cx="5328320" cy="760586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419100" sx="102000" sy="102000" algn="ctr" rotWithShape="0">
              <a:prstClr val="black">
                <a:alpha val="1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98765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64B8BEFD-CD29-4975-0EBF-3C33DD030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684" y="831164"/>
            <a:ext cx="5688632" cy="7481671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419100" sx="102000" sy="102000" algn="ctr" rotWithShape="0">
              <a:prstClr val="black">
                <a:alpha val="1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01340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C1D30F31-70A1-3783-633C-27D3B64DF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676" y="910536"/>
            <a:ext cx="5832648" cy="7322928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419100" sx="102000" sy="102000" algn="ctr" rotWithShape="0">
              <a:prstClr val="black">
                <a:alpha val="1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7360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מלבן 19">
            <a:extLst>
              <a:ext uri="{FF2B5EF4-FFF2-40B4-BE49-F238E27FC236}">
                <a16:creationId xmlns:a16="http://schemas.microsoft.com/office/drawing/2014/main" id="{030B3BDF-D017-4125-8141-15EC3A244F6A}"/>
              </a:ext>
            </a:extLst>
          </p:cNvPr>
          <p:cNvSpPr/>
          <p:nvPr/>
        </p:nvSpPr>
        <p:spPr>
          <a:xfrm>
            <a:off x="4778307" y="2279793"/>
            <a:ext cx="655287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538700A5-9ABD-4E40-AFD6-6B5FC7CC8C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6256000" cy="913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350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5D6AC891-AA83-9EDE-C728-3A1DA4D150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3705" y="827584"/>
            <a:ext cx="5256584" cy="7250921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419100" sx="102000" sy="102000" algn="ctr" rotWithShape="0">
              <a:prstClr val="black">
                <a:alpha val="1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938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This &quot;Instagram Vs. Real Life&quot; Pair of Side-by-Side Photos Make a Powerful  Point | Allure">
            <a:extLst>
              <a:ext uri="{FF2B5EF4-FFF2-40B4-BE49-F238E27FC236}">
                <a16:creationId xmlns:a16="http://schemas.microsoft.com/office/drawing/2014/main" id="{AECD6E93-F064-F665-6B96-6932FA42B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496" y="1169622"/>
            <a:ext cx="9073008" cy="6804756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419100" sx="102000" sy="102000" algn="ctr" rotWithShape="0">
              <a:prstClr val="black">
                <a:alpha val="12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516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מלבן 19">
            <a:extLst>
              <a:ext uri="{FF2B5EF4-FFF2-40B4-BE49-F238E27FC236}">
                <a16:creationId xmlns:a16="http://schemas.microsoft.com/office/drawing/2014/main" id="{030B3BDF-D017-4125-8141-15EC3A244F6A}"/>
              </a:ext>
            </a:extLst>
          </p:cNvPr>
          <p:cNvSpPr/>
          <p:nvPr/>
        </p:nvSpPr>
        <p:spPr>
          <a:xfrm>
            <a:off x="4778307" y="2279793"/>
            <a:ext cx="655287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 descr="תמונה שמכילה טקסט, מקורה, קומה, אדם&#10;&#10;התיאור נוצר באופן אוטומטי">
            <a:extLst>
              <a:ext uri="{FF2B5EF4-FFF2-40B4-BE49-F238E27FC236}">
                <a16:creationId xmlns:a16="http://schemas.microsoft.com/office/drawing/2014/main" id="{C2169473-D8A6-4A64-9991-A0E42DB362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421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מלבן 19">
            <a:extLst>
              <a:ext uri="{FF2B5EF4-FFF2-40B4-BE49-F238E27FC236}">
                <a16:creationId xmlns:a16="http://schemas.microsoft.com/office/drawing/2014/main" id="{030B3BDF-D017-4125-8141-15EC3A244F6A}"/>
              </a:ext>
            </a:extLst>
          </p:cNvPr>
          <p:cNvSpPr/>
          <p:nvPr/>
        </p:nvSpPr>
        <p:spPr>
          <a:xfrm>
            <a:off x="4778307" y="2279793"/>
            <a:ext cx="655287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תמונה 3" descr="תמונה שמכילה קיר, מקורה, אדם, מגורים&#10;&#10;התיאור נוצר באופן אוטומטי">
            <a:extLst>
              <a:ext uri="{FF2B5EF4-FFF2-40B4-BE49-F238E27FC236}">
                <a16:creationId xmlns:a16="http://schemas.microsoft.com/office/drawing/2014/main" id="{08215EE6-4AF7-4FD1-A0DB-9D9E8C282D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6256000" cy="916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41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אדם, חוץ, אנשים, קבוצה&#10;&#10;התיאור נוצר באופן אוטומטי">
            <a:extLst>
              <a:ext uri="{FF2B5EF4-FFF2-40B4-BE49-F238E27FC236}">
                <a16:creationId xmlns:a16="http://schemas.microsoft.com/office/drawing/2014/main" id="{7DDBF5F7-056E-D118-170B-4CED6CAFCB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2"/>
          <a:stretch/>
        </p:blipFill>
        <p:spPr>
          <a:xfrm>
            <a:off x="0" y="1331640"/>
            <a:ext cx="9761760" cy="7812360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B0D0E781-441F-55D0-5960-57F5F6428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40" y="1619672"/>
            <a:ext cx="15759526" cy="555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07615"/>
      </p:ext>
    </p:extLst>
  </p:cSld>
  <p:clrMapOvr>
    <a:masterClrMapping/>
  </p:clrMapOvr>
  <p:transition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תמונה 16" descr="תמונה שמכילה אדם, עמידה, מקורה, לדגמן&#10;&#10;התיאור נוצר באופן אוטומטי">
            <a:extLst>
              <a:ext uri="{FF2B5EF4-FFF2-40B4-BE49-F238E27FC236}">
                <a16:creationId xmlns:a16="http://schemas.microsoft.com/office/drawing/2014/main" id="{62801232-94F4-BB1E-10BC-002AC6B27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1152" y="35496"/>
            <a:ext cx="12144672" cy="91085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6EF0B5D7-244F-54D1-2CF2-892BDB857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768" y="2224295"/>
            <a:ext cx="10047079" cy="473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35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אליפסה 13">
            <a:extLst>
              <a:ext uri="{FF2B5EF4-FFF2-40B4-BE49-F238E27FC236}">
                <a16:creationId xmlns:a16="http://schemas.microsoft.com/office/drawing/2014/main" id="{59E6CBA5-E2EF-4F9D-BDEE-F6A6E4BBEB4C}"/>
              </a:ext>
            </a:extLst>
          </p:cNvPr>
          <p:cNvSpPr/>
          <p:nvPr/>
        </p:nvSpPr>
        <p:spPr>
          <a:xfrm>
            <a:off x="2523344" y="7758051"/>
            <a:ext cx="1728192" cy="445844"/>
          </a:xfrm>
          <a:prstGeom prst="ellipse">
            <a:avLst/>
          </a:prstGeom>
          <a:solidFill>
            <a:srgbClr val="000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57CF52F1-F2F9-EA29-01FE-694B4FC5D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23344" y="706187"/>
            <a:ext cx="1728192" cy="7254897"/>
          </a:xfrm>
          <a:prstGeom prst="rect">
            <a:avLst/>
          </a:prstGeom>
        </p:spPr>
      </p:pic>
      <p:pic>
        <p:nvPicPr>
          <p:cNvPr id="15" name="גרפיקה 14">
            <a:extLst>
              <a:ext uri="{FF2B5EF4-FFF2-40B4-BE49-F238E27FC236}">
                <a16:creationId xmlns:a16="http://schemas.microsoft.com/office/drawing/2014/main" id="{892665FA-B7A7-D5C8-028D-192103D3F1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15432" y="6805363"/>
            <a:ext cx="727559" cy="656578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7613195F-8C5D-D1EF-015B-1A2DA9FAF2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744" y="2530611"/>
            <a:ext cx="10278747" cy="48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23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7331472B-8C33-B458-195F-F3B6F31658DC}"/>
              </a:ext>
            </a:extLst>
          </p:cNvPr>
          <p:cNvGrpSpPr/>
          <p:nvPr/>
        </p:nvGrpSpPr>
        <p:grpSpPr>
          <a:xfrm>
            <a:off x="1022381" y="6125859"/>
            <a:ext cx="2518448" cy="2550597"/>
            <a:chOff x="922706" y="3851920"/>
            <a:chExt cx="4572927" cy="4631302"/>
          </a:xfrm>
        </p:grpSpPr>
        <p:sp>
          <p:nvSpPr>
            <p:cNvPr id="18" name="מלבן: פינות מעוגלות 17">
              <a:extLst>
                <a:ext uri="{FF2B5EF4-FFF2-40B4-BE49-F238E27FC236}">
                  <a16:creationId xmlns:a16="http://schemas.microsoft.com/office/drawing/2014/main" id="{E93C517C-0C86-4C6D-8265-09F2F7711308}"/>
                </a:ext>
              </a:extLst>
            </p:cNvPr>
            <p:cNvSpPr/>
            <p:nvPr/>
          </p:nvSpPr>
          <p:spPr>
            <a:xfrm>
              <a:off x="922706" y="4268935"/>
              <a:ext cx="4183579" cy="4214287"/>
            </a:xfrm>
            <a:prstGeom prst="roundRect">
              <a:avLst>
                <a:gd name="adj" fmla="val 86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60" name="גרפיקה 59">
              <a:extLst>
                <a:ext uri="{FF2B5EF4-FFF2-40B4-BE49-F238E27FC236}">
                  <a16:creationId xmlns:a16="http://schemas.microsoft.com/office/drawing/2014/main" id="{DB4F9344-9438-41DC-A9BE-E91AEE7956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4200"/>
            <a:stretch/>
          </p:blipFill>
          <p:spPr>
            <a:xfrm>
              <a:off x="922706" y="3851920"/>
              <a:ext cx="4266098" cy="4490569"/>
            </a:xfrm>
            <a:prstGeom prst="rect">
              <a:avLst/>
            </a:prstGeom>
          </p:spPr>
        </p:pic>
        <p:pic>
          <p:nvPicPr>
            <p:cNvPr id="62" name="גרפיקה 61">
              <a:extLst>
                <a:ext uri="{FF2B5EF4-FFF2-40B4-BE49-F238E27FC236}">
                  <a16:creationId xmlns:a16="http://schemas.microsoft.com/office/drawing/2014/main" id="{4EBECB92-BD22-40CD-B362-04F5188EC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37105" y="4429444"/>
              <a:ext cx="1858528" cy="938844"/>
            </a:xfrm>
            <a:prstGeom prst="rect">
              <a:avLst/>
            </a:prstGeom>
          </p:spPr>
        </p:pic>
      </p:grpSp>
      <p:sp>
        <p:nvSpPr>
          <p:cNvPr id="10" name="אליפסה 9">
            <a:extLst>
              <a:ext uri="{FF2B5EF4-FFF2-40B4-BE49-F238E27FC236}">
                <a16:creationId xmlns:a16="http://schemas.microsoft.com/office/drawing/2014/main" id="{E83C5B1F-37BC-8D4C-E552-E7D3992CBB73}"/>
              </a:ext>
            </a:extLst>
          </p:cNvPr>
          <p:cNvSpPr/>
          <p:nvPr/>
        </p:nvSpPr>
        <p:spPr>
          <a:xfrm>
            <a:off x="3760603" y="7072951"/>
            <a:ext cx="883425" cy="88342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8" name="קבוצה 7">
            <a:extLst>
              <a:ext uri="{FF2B5EF4-FFF2-40B4-BE49-F238E27FC236}">
                <a16:creationId xmlns:a16="http://schemas.microsoft.com/office/drawing/2014/main" id="{EB8591D8-4512-C982-729F-0FA6C61D0C30}"/>
              </a:ext>
            </a:extLst>
          </p:cNvPr>
          <p:cNvGrpSpPr/>
          <p:nvPr/>
        </p:nvGrpSpPr>
        <p:grpSpPr>
          <a:xfrm>
            <a:off x="1071217" y="304594"/>
            <a:ext cx="2311772" cy="2693719"/>
            <a:chOff x="11013739" y="3592046"/>
            <a:chExt cx="4197649" cy="4891176"/>
          </a:xfrm>
        </p:grpSpPr>
        <p:sp>
          <p:nvSpPr>
            <p:cNvPr id="26" name="מלבן: פינות מעוגלות 25">
              <a:extLst>
                <a:ext uri="{FF2B5EF4-FFF2-40B4-BE49-F238E27FC236}">
                  <a16:creationId xmlns:a16="http://schemas.microsoft.com/office/drawing/2014/main" id="{7AAA9A8A-1B32-4422-92D1-CD5EC2F94B24}"/>
                </a:ext>
              </a:extLst>
            </p:cNvPr>
            <p:cNvSpPr/>
            <p:nvPr/>
          </p:nvSpPr>
          <p:spPr>
            <a:xfrm>
              <a:off x="11013739" y="4268935"/>
              <a:ext cx="4183579" cy="4214287"/>
            </a:xfrm>
            <a:prstGeom prst="roundRect">
              <a:avLst>
                <a:gd name="adj" fmla="val 5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56" name="גרפיקה 55">
              <a:extLst>
                <a:ext uri="{FF2B5EF4-FFF2-40B4-BE49-F238E27FC236}">
                  <a16:creationId xmlns:a16="http://schemas.microsoft.com/office/drawing/2014/main" id="{ACAD7799-589D-4A7B-B7E1-BB671771C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11952" r="37416" b="14591"/>
            <a:stretch/>
          </p:blipFill>
          <p:spPr>
            <a:xfrm>
              <a:off x="11013739" y="3592046"/>
              <a:ext cx="4197649" cy="4891176"/>
            </a:xfrm>
            <a:prstGeom prst="rect">
              <a:avLst/>
            </a:prstGeom>
          </p:spPr>
        </p:pic>
      </p:grpSp>
      <p:grpSp>
        <p:nvGrpSpPr>
          <p:cNvPr id="21" name="קבוצה 20">
            <a:extLst>
              <a:ext uri="{FF2B5EF4-FFF2-40B4-BE49-F238E27FC236}">
                <a16:creationId xmlns:a16="http://schemas.microsoft.com/office/drawing/2014/main" id="{8956AC94-EEF2-E4B0-5534-A9D073397697}"/>
              </a:ext>
            </a:extLst>
          </p:cNvPr>
          <p:cNvGrpSpPr/>
          <p:nvPr/>
        </p:nvGrpSpPr>
        <p:grpSpPr>
          <a:xfrm>
            <a:off x="1048412" y="3224200"/>
            <a:ext cx="2283299" cy="2715952"/>
            <a:chOff x="1412951" y="3267596"/>
            <a:chExt cx="1918760" cy="2282338"/>
          </a:xfrm>
        </p:grpSpPr>
        <p:sp>
          <p:nvSpPr>
            <p:cNvPr id="25" name="מלבן: פינות מעוגלות 24">
              <a:extLst>
                <a:ext uri="{FF2B5EF4-FFF2-40B4-BE49-F238E27FC236}">
                  <a16:creationId xmlns:a16="http://schemas.microsoft.com/office/drawing/2014/main" id="{8B9EEFC0-7408-4373-8986-DA66B1126E9B}"/>
                </a:ext>
              </a:extLst>
            </p:cNvPr>
            <p:cNvSpPr/>
            <p:nvPr/>
          </p:nvSpPr>
          <p:spPr>
            <a:xfrm>
              <a:off x="1453638" y="3599547"/>
              <a:ext cx="1874817" cy="1950387"/>
            </a:xfrm>
            <a:prstGeom prst="roundRect">
              <a:avLst>
                <a:gd name="adj" fmla="val 1055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39" name="תמונה 38">
              <a:extLst>
                <a:ext uri="{FF2B5EF4-FFF2-40B4-BE49-F238E27FC236}">
                  <a16:creationId xmlns:a16="http://schemas.microsoft.com/office/drawing/2014/main" id="{1A3EEEFD-6021-481D-B3D4-2BFBE59D9A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3" t="-2405" r="12225" b="45094"/>
            <a:stretch/>
          </p:blipFill>
          <p:spPr>
            <a:xfrm>
              <a:off x="1453638" y="4793364"/>
              <a:ext cx="1874817" cy="756570"/>
            </a:xfrm>
            <a:prstGeom prst="rect">
              <a:avLst/>
            </a:prstGeom>
          </p:spPr>
        </p:pic>
        <p:sp>
          <p:nvSpPr>
            <p:cNvPr id="40" name="אליפסה 39">
              <a:extLst>
                <a:ext uri="{FF2B5EF4-FFF2-40B4-BE49-F238E27FC236}">
                  <a16:creationId xmlns:a16="http://schemas.microsoft.com/office/drawing/2014/main" id="{18582F94-F853-4EFA-9E64-7A104DC329AE}"/>
                </a:ext>
              </a:extLst>
            </p:cNvPr>
            <p:cNvSpPr/>
            <p:nvPr/>
          </p:nvSpPr>
          <p:spPr>
            <a:xfrm>
              <a:off x="1548298" y="4945738"/>
              <a:ext cx="1783413" cy="518488"/>
            </a:xfrm>
            <a:prstGeom prst="ellipse">
              <a:avLst/>
            </a:prstGeom>
            <a:solidFill>
              <a:srgbClr val="000000">
                <a:alpha val="1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37" name="גרפיקה 36">
              <a:extLst>
                <a:ext uri="{FF2B5EF4-FFF2-40B4-BE49-F238E27FC236}">
                  <a16:creationId xmlns:a16="http://schemas.microsoft.com/office/drawing/2014/main" id="{186FE44F-BCE3-4E59-8EE6-D07B5A8F3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543445" y="3302454"/>
              <a:ext cx="1695203" cy="2076064"/>
            </a:xfrm>
            <a:prstGeom prst="rect">
              <a:avLst/>
            </a:prstGeom>
          </p:spPr>
        </p:pic>
        <p:pic>
          <p:nvPicPr>
            <p:cNvPr id="58" name="גרפיקה 57">
              <a:extLst>
                <a:ext uri="{FF2B5EF4-FFF2-40B4-BE49-F238E27FC236}">
                  <a16:creationId xmlns:a16="http://schemas.microsoft.com/office/drawing/2014/main" id="{4F3D8AB9-C4CD-4498-9B55-80F191C44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1412951" y="3267596"/>
              <a:ext cx="522361" cy="512316"/>
            </a:xfrm>
            <a:prstGeom prst="rect">
              <a:avLst/>
            </a:prstGeom>
          </p:spPr>
        </p:pic>
      </p:grpSp>
      <p:sp>
        <p:nvSpPr>
          <p:cNvPr id="2" name="אליפסה 1">
            <a:extLst>
              <a:ext uri="{FF2B5EF4-FFF2-40B4-BE49-F238E27FC236}">
                <a16:creationId xmlns:a16="http://schemas.microsoft.com/office/drawing/2014/main" id="{33A29E91-6234-1BEF-1444-1D838A87376E}"/>
              </a:ext>
            </a:extLst>
          </p:cNvPr>
          <p:cNvSpPr/>
          <p:nvPr/>
        </p:nvSpPr>
        <p:spPr>
          <a:xfrm>
            <a:off x="4717428" y="-4572832"/>
            <a:ext cx="6792686" cy="679268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D7BD80AE-0DF7-2E3D-4986-BB6F7BB948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304" y="-116678"/>
            <a:ext cx="3877392" cy="2566638"/>
          </a:xfrm>
          <a:prstGeom prst="rect">
            <a:avLst/>
          </a:prstGeom>
        </p:spPr>
      </p:pic>
      <p:sp>
        <p:nvSpPr>
          <p:cNvPr id="11" name="אליפסה 10">
            <a:extLst>
              <a:ext uri="{FF2B5EF4-FFF2-40B4-BE49-F238E27FC236}">
                <a16:creationId xmlns:a16="http://schemas.microsoft.com/office/drawing/2014/main" id="{EAED7C5D-B1EF-680C-BD21-F1A3C25870A9}"/>
              </a:ext>
            </a:extLst>
          </p:cNvPr>
          <p:cNvSpPr/>
          <p:nvPr/>
        </p:nvSpPr>
        <p:spPr>
          <a:xfrm>
            <a:off x="3748058" y="4336647"/>
            <a:ext cx="883425" cy="88342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13" name="אליפסה 12">
            <a:extLst>
              <a:ext uri="{FF2B5EF4-FFF2-40B4-BE49-F238E27FC236}">
                <a16:creationId xmlns:a16="http://schemas.microsoft.com/office/drawing/2014/main" id="{4E435B30-CB0D-A04B-D418-85D2E118424B}"/>
              </a:ext>
            </a:extLst>
          </p:cNvPr>
          <p:cNvSpPr/>
          <p:nvPr/>
        </p:nvSpPr>
        <p:spPr>
          <a:xfrm>
            <a:off x="3748058" y="1386189"/>
            <a:ext cx="883425" cy="88342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0524AA14-843D-7EDB-8F50-6C0383DB9B5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808" y="3458513"/>
            <a:ext cx="9108213" cy="3023878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A628A061-2571-965C-8ABD-38285D9A09A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171" y="1331640"/>
            <a:ext cx="975445" cy="1182727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C916CBBF-D0BB-7031-F399-E7DF35C87A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504" y="4254358"/>
            <a:ext cx="1005927" cy="1182727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3B4284D6-0B05-C9C7-B7AA-84E37BB794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512" y="6995770"/>
            <a:ext cx="871804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55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29675</TotalTime>
  <Words>1007</Words>
  <Application>Microsoft Office PowerPoint</Application>
  <PresentationFormat>מותאם אישית</PresentationFormat>
  <Paragraphs>115</Paragraphs>
  <Slides>31</Slides>
  <Notes>18</Notes>
  <HiddenSlides>0</HiddenSlides>
  <MMClips>0</MMClips>
  <ScaleCrop>false</ScaleCrop>
  <HeadingPairs>
    <vt:vector size="8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שרתי OLE מוטבעים</vt:lpstr>
      </vt:variant>
      <vt:variant>
        <vt:i4>0</vt:i4>
      </vt:variant>
      <vt:variant>
        <vt:lpstr>כותרות שקופיות</vt:lpstr>
      </vt:variant>
      <vt:variant>
        <vt:i4>31</vt:i4>
      </vt:variant>
    </vt:vector>
  </HeadingPairs>
  <TitlesOfParts>
    <vt:vector size="35" baseType="lpstr">
      <vt:lpstr>Almoni Neue DL 4.0 AAA Black</vt:lpstr>
      <vt:lpstr>Arial</vt:lpstr>
      <vt:lpstr>Calibri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שימוש חכם ובטוח בסמארטפונים לילדים</dc:title>
  <dc:creator>Roy Ereli</dc:creator>
  <cp:lastModifiedBy>שחר גונן</cp:lastModifiedBy>
  <cp:revision>433</cp:revision>
  <cp:lastPrinted>2019-02-14T06:33:11Z</cp:lastPrinted>
  <dcterms:created xsi:type="dcterms:W3CDTF">2018-11-04T07:30:15Z</dcterms:created>
  <dcterms:modified xsi:type="dcterms:W3CDTF">2023-03-02T09:57:56Z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5ebecb1-d490-4b1c-b8a9-f1ca45421dc6_Enabled">
    <vt:lpwstr>True</vt:lpwstr>
  </property>
  <property fmtid="{D5CDD505-2E9C-101B-9397-08002B2CF9AE}" pid="3" name="MSIP_Label_e5ebecb1-d490-4b1c-b8a9-f1ca45421dc6_SiteId">
    <vt:lpwstr>facac3c4-e2a5-4257-af76-205c8a821ddb</vt:lpwstr>
  </property>
  <property fmtid="{D5CDD505-2E9C-101B-9397-08002B2CF9AE}" pid="4" name="MSIP_Label_e5ebecb1-d490-4b1c-b8a9-f1ca45421dc6_Owner">
    <vt:lpwstr>A22FXZZ@mmm.com</vt:lpwstr>
  </property>
  <property fmtid="{D5CDD505-2E9C-101B-9397-08002B2CF9AE}" pid="5" name="MSIP_Label_e5ebecb1-d490-4b1c-b8a9-f1ca45421dc6_SetDate">
    <vt:lpwstr>2019-01-23T21:16:01.0081364Z</vt:lpwstr>
  </property>
  <property fmtid="{D5CDD505-2E9C-101B-9397-08002B2CF9AE}" pid="6" name="MSIP_Label_e5ebecb1-d490-4b1c-b8a9-f1ca45421dc6_Name">
    <vt:lpwstr>Restricted</vt:lpwstr>
  </property>
  <property fmtid="{D5CDD505-2E9C-101B-9397-08002B2CF9AE}" pid="7" name="MSIP_Label_e5ebecb1-d490-4b1c-b8a9-f1ca45421dc6_Application">
    <vt:lpwstr>Microsoft Azure Information Protection</vt:lpwstr>
  </property>
  <property fmtid="{D5CDD505-2E9C-101B-9397-08002B2CF9AE}" pid="8" name="MSIP_Label_e5ebecb1-d490-4b1c-b8a9-f1ca45421dc6_Extended_MSFT_Method">
    <vt:lpwstr>Manual</vt:lpwstr>
  </property>
  <property fmtid="{D5CDD505-2E9C-101B-9397-08002B2CF9AE}" pid="9" name="MSIP_Label_aab4e8bd-26e6-45f0-8dc5-3ce0d33b1257_Enabled">
    <vt:lpwstr>True</vt:lpwstr>
  </property>
  <property fmtid="{D5CDD505-2E9C-101B-9397-08002B2CF9AE}" pid="10" name="MSIP_Label_aab4e8bd-26e6-45f0-8dc5-3ce0d33b1257_SiteId">
    <vt:lpwstr>facac3c4-e2a5-4257-af76-205c8a821ddb</vt:lpwstr>
  </property>
  <property fmtid="{D5CDD505-2E9C-101B-9397-08002B2CF9AE}" pid="11" name="MSIP_Label_aab4e8bd-26e6-45f0-8dc5-3ce0d33b1257_Owner">
    <vt:lpwstr>A22FXZZ@mmm.com</vt:lpwstr>
  </property>
  <property fmtid="{D5CDD505-2E9C-101B-9397-08002B2CF9AE}" pid="12" name="MSIP_Label_aab4e8bd-26e6-45f0-8dc5-3ce0d33b1257_SetDate">
    <vt:lpwstr>2019-01-23T21:16:01.0086367Z</vt:lpwstr>
  </property>
  <property fmtid="{D5CDD505-2E9C-101B-9397-08002B2CF9AE}" pid="13" name="MSIP_Label_aab4e8bd-26e6-45f0-8dc5-3ce0d33b1257_Name">
    <vt:lpwstr>No Watermark</vt:lpwstr>
  </property>
  <property fmtid="{D5CDD505-2E9C-101B-9397-08002B2CF9AE}" pid="14" name="MSIP_Label_aab4e8bd-26e6-45f0-8dc5-3ce0d33b1257_Application">
    <vt:lpwstr>Microsoft Azure Information Protection</vt:lpwstr>
  </property>
  <property fmtid="{D5CDD505-2E9C-101B-9397-08002B2CF9AE}" pid="15" name="MSIP_Label_aab4e8bd-26e6-45f0-8dc5-3ce0d33b1257_Parent">
    <vt:lpwstr>e5ebecb1-d490-4b1c-b8a9-f1ca45421dc6</vt:lpwstr>
  </property>
  <property fmtid="{D5CDD505-2E9C-101B-9397-08002B2CF9AE}" pid="16" name="MSIP_Label_aab4e8bd-26e6-45f0-8dc5-3ce0d33b1257_Extended_MSFT_Method">
    <vt:lpwstr>Manual</vt:lpwstr>
  </property>
  <property fmtid="{D5CDD505-2E9C-101B-9397-08002B2CF9AE}" pid="17" name="Sensitivity">
    <vt:lpwstr>Restricted No Watermark</vt:lpwstr>
  </property>
</Properties>
</file>