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256" r:id="rId2"/>
    <p:sldId id="575" r:id="rId3"/>
    <p:sldId id="569" r:id="rId4"/>
    <p:sldId id="403" r:id="rId5"/>
    <p:sldId id="568" r:id="rId6"/>
    <p:sldId id="578" r:id="rId7"/>
    <p:sldId id="579" r:id="rId8"/>
    <p:sldId id="566" r:id="rId9"/>
    <p:sldId id="565" r:id="rId10"/>
    <p:sldId id="580" r:id="rId11"/>
    <p:sldId id="574" r:id="rId12"/>
    <p:sldId id="581" r:id="rId13"/>
    <p:sldId id="582" r:id="rId14"/>
    <p:sldId id="571" r:id="rId15"/>
    <p:sldId id="570" r:id="rId16"/>
    <p:sldId id="564" r:id="rId17"/>
  </p:sldIdLst>
  <p:sldSz cx="16256000" cy="9144000"/>
  <p:notesSz cx="7315200" cy="96012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ital Ya'ari" initials="MY" lastIdx="1" clrIdx="0">
    <p:extLst>
      <p:ext uri="{19B8F6BF-5375-455C-9EA6-DF929625EA0E}">
        <p15:presenceInfo xmlns:p15="http://schemas.microsoft.com/office/powerpoint/2012/main" userId="S-1-5-21-1123561945-2077806209-1801674531-720513" providerId="AD"/>
      </p:ext>
    </p:extLst>
  </p:cmAuthor>
  <p:cmAuthor id="2" name="Ofri" initials="O" lastIdx="2" clrIdx="1">
    <p:extLst>
      <p:ext uri="{19B8F6BF-5375-455C-9EA6-DF929625EA0E}">
        <p15:presenceInfo xmlns:p15="http://schemas.microsoft.com/office/powerpoint/2012/main" userId="133f5d5e2d21a1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2B10F"/>
    <a:srgbClr val="008069"/>
    <a:srgbClr val="009E47"/>
    <a:srgbClr val="005C2A"/>
    <a:srgbClr val="006009"/>
    <a:srgbClr val="000000"/>
    <a:srgbClr val="007A37"/>
    <a:srgbClr val="A194BF"/>
    <a:srgbClr val="824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6287" autoAdjust="0"/>
  </p:normalViewPr>
  <p:slideViewPr>
    <p:cSldViewPr>
      <p:cViewPr varScale="1">
        <p:scale>
          <a:sx n="78" d="100"/>
          <a:sy n="78" d="100"/>
        </p:scale>
        <p:origin x="798" y="102"/>
      </p:cViewPr>
      <p:guideLst>
        <p:guide orient="horz" pos="2880"/>
        <p:guide pos="5120"/>
      </p:guideLst>
    </p:cSldViewPr>
  </p:slideViewPr>
  <p:notesTextViewPr>
    <p:cViewPr>
      <p:scale>
        <a:sx n="1" d="1"/>
        <a:sy n="1" d="1"/>
      </p:scale>
      <p:origin x="0" y="0"/>
    </p:cViewPr>
  </p:notesTextViewPr>
  <p:sorterViewPr>
    <p:cViewPr>
      <p:scale>
        <a:sx n="100" d="100"/>
        <a:sy n="100" d="100"/>
      </p:scale>
      <p:origin x="0" y="-121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IL"/>
          </a:p>
        </p:txBody>
      </p:sp>
      <p:sp>
        <p:nvSpPr>
          <p:cNvPr id="3" name="Date Placeholder 2"/>
          <p:cNvSpPr>
            <a:spLocks noGrp="1"/>
          </p:cNvSpPr>
          <p:nvPr>
            <p:ph type="dt" idx="1"/>
          </p:nvPr>
        </p:nvSpPr>
        <p:spPr>
          <a:xfrm>
            <a:off x="4143588" y="1"/>
            <a:ext cx="3169920" cy="481727"/>
          </a:xfrm>
          <a:prstGeom prst="rect">
            <a:avLst/>
          </a:prstGeom>
        </p:spPr>
        <p:txBody>
          <a:bodyPr vert="horz" lIns="96661" tIns="48331" rIns="96661" bIns="48331" rtlCol="0"/>
          <a:lstStyle>
            <a:lvl1pPr algn="r">
              <a:defRPr sz="1300"/>
            </a:lvl1pPr>
          </a:lstStyle>
          <a:p>
            <a:fld id="{66093599-FE7B-4797-9F8B-AB923A722DA4}" type="datetimeFigureOut">
              <a:rPr lang="en-IL" smtClean="0"/>
              <a:t>01/25/2023</a:t>
            </a:fld>
            <a:endParaRPr lang="en-IL"/>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IL"/>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IL"/>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6661" tIns="48331" rIns="96661" bIns="48331" rtlCol="0" anchor="b"/>
          <a:lstStyle>
            <a:lvl1pPr algn="r">
              <a:defRPr sz="1300"/>
            </a:lvl1pPr>
          </a:lstStyle>
          <a:p>
            <a:fld id="{40472072-6063-4D2E-8DCC-D8F5DF923C36}" type="slidenum">
              <a:rPr lang="en-IL" smtClean="0"/>
              <a:t>‹#›</a:t>
            </a:fld>
            <a:endParaRPr lang="en-IL"/>
          </a:p>
        </p:txBody>
      </p:sp>
    </p:spTree>
    <p:extLst>
      <p:ext uri="{BB962C8B-B14F-4D97-AF65-F5344CB8AC3E}">
        <p14:creationId xmlns:p14="http://schemas.microsoft.com/office/powerpoint/2010/main" val="18857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31521" y="4620578"/>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he-IL" dirty="0"/>
              <a:t>בואו נחזור בזריזות על מה שדיברנו עליו במפגשים הקודמים... </a:t>
            </a:r>
          </a:p>
          <a:p>
            <a:pPr marL="0" lvl="0" indent="0" algn="r" rtl="1">
              <a:spcBef>
                <a:spcPts val="0"/>
              </a:spcBef>
              <a:spcAft>
                <a:spcPts val="0"/>
              </a:spcAft>
              <a:buNone/>
            </a:pPr>
            <a:r>
              <a:rPr lang="he-IL" dirty="0"/>
              <a:t>למשל - </a:t>
            </a:r>
          </a:p>
          <a:p>
            <a:pPr marL="0" lvl="0" indent="0" algn="r" rtl="1">
              <a:spcBef>
                <a:spcPts val="0"/>
              </a:spcBef>
              <a:spcAft>
                <a:spcPts val="0"/>
              </a:spcAft>
              <a:buNone/>
            </a:pPr>
            <a:r>
              <a:rPr lang="he-IL" dirty="0"/>
              <a:t>מי התחיל להקפיד על היציבה שלו, כשהוא מחזיק את הטלפון?</a:t>
            </a:r>
          </a:p>
          <a:p>
            <a:pPr marL="0" lvl="0" indent="0" algn="r" rtl="1">
              <a:spcBef>
                <a:spcPts val="0"/>
              </a:spcBef>
              <a:spcAft>
                <a:spcPts val="0"/>
              </a:spcAft>
              <a:buNone/>
            </a:pPr>
            <a:r>
              <a:rPr lang="he-IL" dirty="0"/>
              <a:t>מי הולך לישון כשהטלפון בסלון?</a:t>
            </a:r>
          </a:p>
          <a:p>
            <a:pPr marL="0" lvl="0" indent="0" algn="r" rtl="1">
              <a:spcBef>
                <a:spcPts val="0"/>
              </a:spcBef>
              <a:spcAft>
                <a:spcPts val="0"/>
              </a:spcAft>
              <a:buNone/>
            </a:pPr>
            <a:r>
              <a:rPr lang="he-IL" dirty="0"/>
              <a:t>מי שם את הטלפון בצד שעה וחצי לפני השינה?</a:t>
            </a:r>
          </a:p>
          <a:p>
            <a:pPr marL="0" lvl="0" indent="0" algn="r" rtl="1">
              <a:spcBef>
                <a:spcPts val="0"/>
              </a:spcBef>
              <a:spcAft>
                <a:spcPts val="0"/>
              </a:spcAft>
              <a:buNone/>
            </a:pPr>
            <a:r>
              <a:rPr lang="he-IL" dirty="0"/>
              <a:t>מי שם את הטלפון בצד והספיק דברים שהוא בדרך כלל לא היה מספיק? </a:t>
            </a:r>
          </a:p>
          <a:p>
            <a:pPr marL="0" lvl="0" indent="0" algn="r" rtl="1">
              <a:spcBef>
                <a:spcPts val="0"/>
              </a:spcBef>
              <a:spcAft>
                <a:spcPts val="0"/>
              </a:spcAft>
              <a:buNone/>
            </a:pPr>
            <a:r>
              <a:rPr lang="he-IL" dirty="0"/>
              <a:t>מי סיפר למשפחה שלו על מה שדיברנו בכיתה?	</a:t>
            </a:r>
          </a:p>
          <a:p>
            <a:pPr marL="0" lvl="0" indent="0" algn="r" rtl="1">
              <a:spcBef>
                <a:spcPts val="0"/>
              </a:spcBef>
              <a:spcAft>
                <a:spcPts val="0"/>
              </a:spcAft>
              <a:buNone/>
            </a:pPr>
            <a:r>
              <a:rPr lang="he-IL" dirty="0"/>
              <a:t>ההורים שלכם קיבלו את המצגות – מי הדריך את ההורים?</a:t>
            </a:r>
            <a:endParaRPr dirty="0"/>
          </a:p>
        </p:txBody>
      </p:sp>
      <p:sp>
        <p:nvSpPr>
          <p:cNvPr id="87" name="Google Shape;87;p1:notes"/>
          <p:cNvSpPr txBox="1">
            <a:spLocks noGrp="1"/>
          </p:cNvSpPr>
          <p:nvPr>
            <p:ph type="sldNum" idx="12"/>
          </p:nvPr>
        </p:nvSpPr>
        <p:spPr>
          <a:xfrm>
            <a:off x="4143588" y="9119474"/>
            <a:ext cx="3169920" cy="481726"/>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אפשר לתקן בעדינות בפרטי </a:t>
            </a:r>
          </a:p>
          <a:p>
            <a:pPr algn="r" rtl="1"/>
            <a:r>
              <a:rPr lang="he-IL" dirty="0"/>
              <a:t>אבל ממש עדיף לא לעשות כלום. </a:t>
            </a:r>
          </a:p>
          <a:p>
            <a:pPr algn="r" rtl="1"/>
            <a:endParaRPr lang="he-IL" dirty="0"/>
          </a:p>
          <a:p>
            <a:pPr algn="r" rtl="1"/>
            <a:r>
              <a:rPr lang="he-IL" dirty="0"/>
              <a:t>ילדים טועים</a:t>
            </a:r>
          </a:p>
          <a:p>
            <a:pPr algn="r" rtl="1"/>
            <a:r>
              <a:rPr lang="he-IL" dirty="0"/>
              <a:t>מבוגרים טועים,</a:t>
            </a:r>
          </a:p>
          <a:p>
            <a:pPr algn="r" rtl="1"/>
            <a:r>
              <a:rPr lang="he-IL" dirty="0"/>
              <a:t>שגיאות הכתיב נעלמות או משתפרות עם הזמן אצל רובנו,</a:t>
            </a:r>
          </a:p>
          <a:p>
            <a:pPr algn="r" rtl="1"/>
            <a:r>
              <a:rPr lang="he-IL" dirty="0"/>
              <a:t>ויש כאלה שזה אף פעם לא ישתפר אצלם (אצל </a:t>
            </a:r>
            <a:r>
              <a:rPr lang="he-IL" dirty="0" err="1"/>
              <a:t>דיסלקטים</a:t>
            </a:r>
            <a:r>
              <a:rPr lang="he-IL" dirty="0"/>
              <a:t> למשל). זה בסדר וזה ממש בקטנה. </a:t>
            </a:r>
          </a:p>
          <a:p>
            <a:pPr algn="r" rtl="1"/>
            <a:endParaRPr lang="he-IL" dirty="0"/>
          </a:p>
          <a:p>
            <a:pPr algn="r" rtl="1"/>
            <a:r>
              <a:rPr lang="he-IL" dirty="0"/>
              <a:t>מה שחשוב הוא שהבנו למה </a:t>
            </a:r>
            <a:r>
              <a:rPr lang="he-IL" dirty="0" err="1"/>
              <a:t>היתה</a:t>
            </a:r>
            <a:r>
              <a:rPr lang="he-IL" dirty="0"/>
              <a:t> הכוונה. </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10</a:t>
            </a:fld>
            <a:endParaRPr lang="en-IL"/>
          </a:p>
        </p:txBody>
      </p:sp>
    </p:spTree>
    <p:extLst>
      <p:ext uri="{BB962C8B-B14F-4D97-AF65-F5344CB8AC3E}">
        <p14:creationId xmlns:p14="http://schemas.microsoft.com/office/powerpoint/2010/main" val="2910631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הנה כמה טריקים שיכולים לעזור לנו לכתוב בקלות רבה יותר </a:t>
            </a:r>
            <a:r>
              <a:rPr lang="he-IL" dirty="0" err="1"/>
              <a:t>ולהמנע</a:t>
            </a:r>
            <a:r>
              <a:rPr lang="he-IL" dirty="0"/>
              <a:t> מהודעות קוליות.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הגדרת "השלמת מילים" - נשלח להורים את כל ההסברים</a:t>
            </a:r>
          </a:p>
          <a:p>
            <a:pPr algn="r" rtl="1"/>
            <a:endParaRPr lang="he-IL" dirty="0"/>
          </a:p>
          <a:p>
            <a:pPr algn="r" rtl="1"/>
            <a:r>
              <a:rPr lang="he-IL" dirty="0"/>
              <a:t>(בהגדרות הטלפון &gt;</a:t>
            </a:r>
            <a:r>
              <a:rPr lang="en-US" dirty="0"/>
              <a:t> </a:t>
            </a:r>
            <a:r>
              <a:rPr lang="he-IL" dirty="0"/>
              <a:t>ניהול כללי &gt;</a:t>
            </a:r>
            <a:r>
              <a:rPr lang="en-US" dirty="0"/>
              <a:t> </a:t>
            </a:r>
            <a:r>
              <a:rPr lang="he-IL" dirty="0"/>
              <a:t>הגדרות מקלדת &gt; השלמת מילים)</a:t>
            </a:r>
          </a:p>
          <a:p>
            <a:pPr algn="r" rtl="1"/>
            <a:endParaRPr lang="he-IL" dirty="0"/>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11</a:t>
            </a:fld>
            <a:endParaRPr lang="en-IL"/>
          </a:p>
        </p:txBody>
      </p:sp>
    </p:spTree>
    <p:extLst>
      <p:ext uri="{BB962C8B-B14F-4D97-AF65-F5344CB8AC3E}">
        <p14:creationId xmlns:p14="http://schemas.microsoft.com/office/powerpoint/2010/main" val="370268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הגדרת "החלקת מקלדת" - נשלח להורים את כל ההסברים</a:t>
            </a:r>
          </a:p>
          <a:p>
            <a:pPr algn="r" rtl="1"/>
            <a:endParaRPr lang="he-IL" dirty="0"/>
          </a:p>
          <a:p>
            <a:pPr algn="r" rtl="1"/>
            <a:r>
              <a:rPr lang="he-IL" dirty="0"/>
              <a:t>(בהגדרות הטלפון &gt;</a:t>
            </a:r>
            <a:r>
              <a:rPr lang="en-US" dirty="0"/>
              <a:t> </a:t>
            </a:r>
            <a:r>
              <a:rPr lang="he-IL" dirty="0"/>
              <a:t>ניהול כללי &gt;</a:t>
            </a:r>
            <a:r>
              <a:rPr lang="en-US" dirty="0"/>
              <a:t> </a:t>
            </a:r>
            <a:r>
              <a:rPr lang="he-IL" dirty="0"/>
              <a:t>הגדרות מקלדת &gt; החלקה, מגע ומשוב &gt;</a:t>
            </a:r>
            <a:r>
              <a:rPr lang="en-US" dirty="0"/>
              <a:t> </a:t>
            </a:r>
            <a:r>
              <a:rPr lang="he-IL" dirty="0"/>
              <a:t>פקדי החלקה במקלדת &gt;</a:t>
            </a:r>
            <a:r>
              <a:rPr lang="en-US" dirty="0"/>
              <a:t> </a:t>
            </a:r>
            <a:r>
              <a:rPr lang="he-IL" dirty="0"/>
              <a:t>החלק כדי להקליד)</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12</a:t>
            </a:fld>
            <a:endParaRPr lang="en-IL"/>
          </a:p>
        </p:txBody>
      </p:sp>
    </p:spTree>
    <p:extLst>
      <p:ext uri="{BB962C8B-B14F-4D97-AF65-F5344CB8AC3E}">
        <p14:creationId xmlns:p14="http://schemas.microsoft.com/office/powerpoint/2010/main" val="19756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הגדרת "החלקת מקלדת" - נשלח להורים את כל ההסברים</a:t>
            </a:r>
          </a:p>
          <a:p>
            <a:pPr algn="r" rtl="1"/>
            <a:endParaRPr lang="he-IL" dirty="0"/>
          </a:p>
          <a:p>
            <a:pPr algn="r" rtl="1"/>
            <a:r>
              <a:rPr lang="he-IL" dirty="0"/>
              <a:t>(בהגדרות הטלפון &gt;</a:t>
            </a:r>
            <a:r>
              <a:rPr lang="en-US" dirty="0"/>
              <a:t> </a:t>
            </a:r>
            <a:r>
              <a:rPr lang="he-IL" dirty="0"/>
              <a:t>ניהול כללי &gt;</a:t>
            </a:r>
            <a:r>
              <a:rPr lang="en-US" dirty="0"/>
              <a:t> </a:t>
            </a:r>
            <a:r>
              <a:rPr lang="he-IL" dirty="0"/>
              <a:t>הגדרות מקלדת &gt; הצע תיקוני טקסט)</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13</a:t>
            </a:fld>
            <a:endParaRPr lang="en-IL"/>
          </a:p>
        </p:txBody>
      </p:sp>
    </p:spTree>
    <p:extLst>
      <p:ext uri="{BB962C8B-B14F-4D97-AF65-F5344CB8AC3E}">
        <p14:creationId xmlns:p14="http://schemas.microsoft.com/office/powerpoint/2010/main" val="222245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דיון:</a:t>
            </a:r>
          </a:p>
          <a:p>
            <a:pPr algn="r" rtl="1"/>
            <a:r>
              <a:rPr lang="he-IL" dirty="0"/>
              <a:t>איזה קבוצות יש לכם?</a:t>
            </a:r>
          </a:p>
          <a:p>
            <a:pPr algn="r" rtl="1"/>
            <a:r>
              <a:rPr lang="he-IL" dirty="0"/>
              <a:t>קבוצות. מי פה בקבוצת הכיתה?</a:t>
            </a:r>
          </a:p>
          <a:p>
            <a:pPr algn="r" rtl="1"/>
            <a:r>
              <a:rPr lang="he-IL" dirty="0"/>
              <a:t>למי יש עוד קבוצות? עם חברים?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מה אתם אוהבים שקורה בקבוצה? איך הקבוצה תורמת לכם?</a:t>
            </a:r>
          </a:p>
          <a:p>
            <a:pPr algn="r" rtl="1"/>
            <a:endParaRPr lang="he-IL" dirty="0"/>
          </a:p>
          <a:p>
            <a:pPr algn="r" rtl="1"/>
            <a:r>
              <a:rPr lang="he-IL" dirty="0"/>
              <a:t>מה לא עושים?</a:t>
            </a:r>
          </a:p>
          <a:p>
            <a:pPr algn="r" rtl="1"/>
            <a:r>
              <a:rPr lang="he-IL" dirty="0"/>
              <a:t>- לא נוהגים בבריונות</a:t>
            </a:r>
          </a:p>
          <a:p>
            <a:pPr algn="r" rtl="1"/>
            <a:r>
              <a:rPr lang="he-IL" dirty="0"/>
              <a:t>- לא מוציאים ילד מקבוצה</a:t>
            </a:r>
          </a:p>
          <a:p>
            <a:pPr algn="r" rtl="1"/>
            <a:r>
              <a:rPr lang="he-IL" dirty="0"/>
              <a:t>- האם אנחנו כותבים בקבוצה נושאים פרטיים?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מתי עוברים לפרטי?</a:t>
            </a:r>
          </a:p>
          <a:p>
            <a:pPr algn="r" rtl="1"/>
            <a:r>
              <a:rPr lang="he-IL" dirty="0"/>
              <a:t>- האם אפשר להתכתב בקבוצה בכל שעות היום?</a:t>
            </a:r>
          </a:p>
          <a:p>
            <a:pPr algn="r" rtl="1"/>
            <a:endParaRPr lang="he-IL" dirty="0"/>
          </a:p>
          <a:p>
            <a:pPr marL="171450" indent="-171450" algn="r" rtl="1">
              <a:buFontTx/>
              <a:buChar char="-"/>
            </a:pPr>
            <a:r>
              <a:rPr lang="he-IL" dirty="0"/>
              <a:t>המלצה:</a:t>
            </a:r>
            <a:r>
              <a:rPr lang="en-US" dirty="0"/>
              <a:t> </a:t>
            </a:r>
            <a:r>
              <a:rPr lang="he-IL" dirty="0"/>
              <a:t>שכולם יהיו מנהלים, ואז אין רק אחד שיש לו יותר </a:t>
            </a:r>
            <a:r>
              <a:rPr lang="he-IL" dirty="0" err="1"/>
              <a:t>כח</a:t>
            </a:r>
            <a:r>
              <a:rPr lang="he-IL" dirty="0"/>
              <a:t> </a:t>
            </a:r>
            <a:r>
              <a:rPr lang="he-IL" dirty="0" err="1"/>
              <a:t>מלכולם</a:t>
            </a:r>
            <a:r>
              <a:rPr lang="he-IL" dirty="0"/>
              <a:t>. </a:t>
            </a:r>
          </a:p>
          <a:p>
            <a:pPr marL="171450" indent="-171450" algn="r" rtl="1">
              <a:buFontTx/>
              <a:buChar char="-"/>
            </a:pPr>
            <a:endParaRPr lang="he-IL" dirty="0"/>
          </a:p>
          <a:p>
            <a:pPr marL="171450" indent="-171450" algn="r" rtl="1">
              <a:buFontTx/>
              <a:buChar char="-"/>
            </a:pPr>
            <a:endParaRPr lang="he-IL" dirty="0"/>
          </a:p>
          <a:p>
            <a:pPr algn="r"/>
            <a:br>
              <a:rPr lang="he-IL" b="1" i="0" dirty="0">
                <a:solidFill>
                  <a:srgbClr val="4D4D4D"/>
                </a:solidFill>
                <a:effectLst/>
                <a:latin typeface="Alef" panose="00000500000000000000" pitchFamily="2" charset="-79"/>
                <a:cs typeface="Alef" panose="00000500000000000000" pitchFamily="2" charset="-79"/>
              </a:rPr>
            </a:br>
            <a:r>
              <a:rPr lang="he-IL" b="1" i="0" dirty="0">
                <a:solidFill>
                  <a:srgbClr val="4D4D4D"/>
                </a:solidFill>
                <a:effectLst/>
                <a:latin typeface="Alef" panose="00000500000000000000" pitchFamily="2" charset="-79"/>
                <a:cs typeface="Alef" panose="00000500000000000000" pitchFamily="2" charset="-79"/>
              </a:rPr>
              <a:t>איך מגיבים להצקות?</a:t>
            </a:r>
            <a:r>
              <a:rPr lang="he-IL" b="0" i="0" dirty="0">
                <a:solidFill>
                  <a:srgbClr val="4D4D4D"/>
                </a:solidFill>
                <a:effectLst/>
                <a:latin typeface="Alef" panose="00000500000000000000" pitchFamily="2" charset="-79"/>
                <a:cs typeface="Alef" panose="00000500000000000000" pitchFamily="2" charset="-79"/>
              </a:rPr>
              <a:t> חברים יכולים להציק </a:t>
            </a:r>
            <a:r>
              <a:rPr lang="he-IL" b="0" i="0" dirty="0" err="1">
                <a:solidFill>
                  <a:srgbClr val="4D4D4D"/>
                </a:solidFill>
                <a:effectLst/>
                <a:latin typeface="Alef" panose="00000500000000000000" pitchFamily="2" charset="-79"/>
                <a:cs typeface="Alef" panose="00000500000000000000" pitchFamily="2" charset="-79"/>
              </a:rPr>
              <a:t>בוואטסאפ</a:t>
            </a:r>
            <a:r>
              <a:rPr lang="he-IL" b="0" i="0" dirty="0">
                <a:solidFill>
                  <a:srgbClr val="4D4D4D"/>
                </a:solidFill>
                <a:effectLst/>
                <a:latin typeface="Alef" panose="00000500000000000000" pitchFamily="2" charset="-79"/>
                <a:cs typeface="Alef" panose="00000500000000000000" pitchFamily="2" charset="-79"/>
              </a:rPr>
              <a:t>, ובמקרים כאלה חשוב להתעלם, ולא להמשיך את השיחה. המשך של שיחה כזאת רק יכול להחמיר את המצב. זכרו שמילים כתובות נשארות לנצח. לכן, לפני שאנחנו משתמשים במילים שקשה לקחת בחזרה, עדיף לנסות להבהיר את העניינים פנים מול פנים.</a:t>
            </a:r>
            <a:endParaRPr lang="en-US" b="0" i="0" dirty="0">
              <a:solidFill>
                <a:srgbClr val="4D4D4D"/>
              </a:solidFill>
              <a:effectLst/>
              <a:latin typeface="Alef" panose="00000500000000000000" pitchFamily="2" charset="-79"/>
              <a:cs typeface="Alef" panose="00000500000000000000" pitchFamily="2" charset="-79"/>
            </a:endParaRPr>
          </a:p>
          <a:p>
            <a:pPr algn="r"/>
            <a:endParaRPr lang="en-US" b="0" i="0" dirty="0">
              <a:solidFill>
                <a:srgbClr val="4D4D4D"/>
              </a:solidFill>
              <a:effectLst/>
              <a:latin typeface="Alef" panose="00000500000000000000" pitchFamily="2" charset="-79"/>
              <a:cs typeface="Alef" panose="00000500000000000000" pitchFamily="2" charset="-79"/>
            </a:endParaRPr>
          </a:p>
          <a:p>
            <a:pPr algn="r"/>
            <a:r>
              <a:rPr lang="he-IL" b="1" i="0" dirty="0">
                <a:solidFill>
                  <a:srgbClr val="4D4D4D"/>
                </a:solidFill>
                <a:effectLst/>
                <a:latin typeface="Alef" panose="00000500000000000000" pitchFamily="2" charset="-79"/>
                <a:cs typeface="Alef" panose="00000500000000000000" pitchFamily="2" charset="-79"/>
              </a:rPr>
              <a:t>לא להגיב מהר מדי</a:t>
            </a:r>
            <a:r>
              <a:rPr lang="he-IL" b="0" i="0" dirty="0">
                <a:solidFill>
                  <a:srgbClr val="4D4D4D"/>
                </a:solidFill>
                <a:effectLst/>
                <a:latin typeface="Alef" panose="00000500000000000000" pitchFamily="2" charset="-79"/>
                <a:cs typeface="Alef" panose="00000500000000000000" pitchFamily="2" charset="-79"/>
              </a:rPr>
              <a:t> – לפעמים אנחנו מגיבים מאוד מהר, ואחר כך מתחרטים על מה שכתבנו, או על כך שהגבנו בכלל. כל מי שמשתמש </a:t>
            </a:r>
            <a:r>
              <a:rPr lang="he-IL" b="0" i="0" dirty="0" err="1">
                <a:solidFill>
                  <a:srgbClr val="4D4D4D"/>
                </a:solidFill>
                <a:effectLst/>
                <a:latin typeface="Alef" panose="00000500000000000000" pitchFamily="2" charset="-79"/>
                <a:cs typeface="Alef" panose="00000500000000000000" pitchFamily="2" charset="-79"/>
              </a:rPr>
              <a:t>בוואטסאפ</a:t>
            </a:r>
            <a:r>
              <a:rPr lang="he-IL" b="0" i="0" dirty="0">
                <a:solidFill>
                  <a:srgbClr val="4D4D4D"/>
                </a:solidFill>
                <a:effectLst/>
                <a:latin typeface="Alef" panose="00000500000000000000" pitchFamily="2" charset="-79"/>
                <a:cs typeface="Alef" panose="00000500000000000000" pitchFamily="2" charset="-79"/>
              </a:rPr>
              <a:t> מכיר את זה. למרות ההתנהלות המהירה, חשוב לעצור ולחשוב על מה שאני כותב, לחשוב איך זה יראה בעיני החבר או חברי הקבוצה, ומה יכול לקרות בעקבות התגובה שלי.</a:t>
            </a:r>
          </a:p>
          <a:p>
            <a:pPr algn="r"/>
            <a:endParaRPr lang="he-IL" b="1" i="0" dirty="0">
              <a:solidFill>
                <a:srgbClr val="4D4D4D"/>
              </a:solidFill>
              <a:effectLst/>
              <a:latin typeface="Alef" panose="00000500000000000000" pitchFamily="2" charset="-79"/>
              <a:cs typeface="Alef" panose="00000500000000000000" pitchFamily="2" charset="-79"/>
            </a:endParaRPr>
          </a:p>
          <a:p>
            <a:pPr algn="r"/>
            <a:r>
              <a:rPr lang="he-IL" b="1" i="0" dirty="0">
                <a:solidFill>
                  <a:srgbClr val="4D4D4D"/>
                </a:solidFill>
                <a:effectLst/>
                <a:latin typeface="Alef" panose="00000500000000000000" pitchFamily="2" charset="-79"/>
                <a:cs typeface="Alef" panose="00000500000000000000" pitchFamily="2" charset="-79"/>
              </a:rPr>
              <a:t>להגיב או לא להגיב?</a:t>
            </a:r>
            <a:r>
              <a:rPr lang="he-IL" b="0" i="0" dirty="0">
                <a:solidFill>
                  <a:srgbClr val="4D4D4D"/>
                </a:solidFill>
                <a:effectLst/>
                <a:latin typeface="Alef" panose="00000500000000000000" pitchFamily="2" charset="-79"/>
                <a:cs typeface="Alef" panose="00000500000000000000" pitchFamily="2" charset="-79"/>
              </a:rPr>
              <a:t> לא לכל מה שנכתב בקבוצת </a:t>
            </a:r>
            <a:r>
              <a:rPr lang="he-IL" b="0" i="0" dirty="0" err="1">
                <a:solidFill>
                  <a:srgbClr val="4D4D4D"/>
                </a:solidFill>
                <a:effectLst/>
                <a:latin typeface="Alef" panose="00000500000000000000" pitchFamily="2" charset="-79"/>
                <a:cs typeface="Alef" panose="00000500000000000000" pitchFamily="2" charset="-79"/>
              </a:rPr>
              <a:t>וואטסאפ</a:t>
            </a:r>
            <a:r>
              <a:rPr lang="he-IL" b="0" i="0" dirty="0">
                <a:solidFill>
                  <a:srgbClr val="4D4D4D"/>
                </a:solidFill>
                <a:effectLst/>
                <a:latin typeface="Alef" panose="00000500000000000000" pitchFamily="2" charset="-79"/>
                <a:cs typeface="Alef" panose="00000500000000000000" pitchFamily="2" charset="-79"/>
              </a:rPr>
              <a:t> אנחנו חייבים להגיב. צריך לשאול את עצמנו האם באמת יש לנו משהו להגיד, או שאנחנו מגיבים סתם בשביל שיראו. אם אנחנו כותבים סתם, החברים יכולים להרגיש שאנחנו מציקים, ובנוסף, אנחנו יכולים בלי כוונה לכתוב דברים לא נעימים, רק כי אנחנו לא מוצאים משהו אחר לכתוב.</a:t>
            </a:r>
            <a:endParaRPr lang="en-US" b="0" i="0" dirty="0">
              <a:solidFill>
                <a:srgbClr val="4D4D4D"/>
              </a:solidFill>
              <a:effectLst/>
              <a:latin typeface="Alef" panose="00000500000000000000" pitchFamily="2" charset="-79"/>
              <a:cs typeface="Alef" panose="00000500000000000000" pitchFamily="2" charset="-79"/>
            </a:endParaRPr>
          </a:p>
          <a:p>
            <a:pPr marL="171450" indent="-171450" algn="r" rtl="1">
              <a:buFontTx/>
              <a:buChar char="-"/>
            </a:pPr>
            <a:endParaRPr lang="he-IL" dirty="0"/>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14</a:t>
            </a:fld>
            <a:endParaRPr lang="en-IL"/>
          </a:p>
        </p:txBody>
      </p:sp>
    </p:spTree>
    <p:extLst>
      <p:ext uri="{BB962C8B-B14F-4D97-AF65-F5344CB8AC3E}">
        <p14:creationId xmlns:p14="http://schemas.microsoft.com/office/powerpoint/2010/main" val="403744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הצעת הגשה – עשיתי את זה בכיתות בעבר, וזה היה חזק מאוד. ממליצה.</a:t>
            </a:r>
          </a:p>
          <a:p>
            <a:pPr algn="r"/>
            <a:endParaRPr lang="en-US" dirty="0"/>
          </a:p>
          <a:p>
            <a:pPr algn="r"/>
            <a:r>
              <a:rPr lang="he-IL" dirty="0"/>
              <a:t>בפרצוף הכי רציני שאפשר:</a:t>
            </a:r>
          </a:p>
          <a:p>
            <a:pPr algn="r"/>
            <a:endParaRPr lang="he-IL" dirty="0"/>
          </a:p>
          <a:p>
            <a:pPr algn="r"/>
            <a:r>
              <a:rPr lang="he-IL" dirty="0"/>
              <a:t>ילדים, אני הולכת להגיד עכשיו דברים שלא אמורים להגיד בבית הספר.</a:t>
            </a:r>
          </a:p>
          <a:p>
            <a:pPr algn="r"/>
            <a:r>
              <a:rPr lang="he-IL" dirty="0"/>
              <a:t>אני הולכת להגיד דברים שמבוגרים בכלל לא אמורים להגיד. </a:t>
            </a:r>
          </a:p>
          <a:p>
            <a:pPr algn="r"/>
            <a:r>
              <a:rPr lang="he-IL" dirty="0"/>
              <a:t>אני הולכת להגיד דברים שלא אמורים להגיד בכיתה ג'. </a:t>
            </a:r>
          </a:p>
          <a:p>
            <a:pPr algn="r"/>
            <a:endParaRPr lang="he-IL" dirty="0"/>
          </a:p>
          <a:p>
            <a:pPr algn="r"/>
            <a:r>
              <a:rPr lang="he-IL" dirty="0"/>
              <a:t>אז תקשיבו טוב.</a:t>
            </a:r>
            <a:endParaRPr lang="en-US" dirty="0"/>
          </a:p>
          <a:p>
            <a:pPr algn="r"/>
            <a:r>
              <a:rPr lang="he-IL" dirty="0"/>
              <a:t>וכאן נכנס רצף של הקללות, מהקלה לכבדה (מפגרת, סתומה, מכוער, טיפש... ועד – כיד הדמיון הטובה עליכם).</a:t>
            </a:r>
          </a:p>
          <a:p>
            <a:pPr algn="r"/>
            <a:endParaRPr lang="he-IL" dirty="0"/>
          </a:p>
          <a:p>
            <a:pPr algn="r"/>
            <a:r>
              <a:rPr lang="he-IL" dirty="0"/>
              <a:t>דממה.</a:t>
            </a:r>
          </a:p>
          <a:p>
            <a:pPr algn="r"/>
            <a:r>
              <a:rPr lang="he-IL" dirty="0"/>
              <a:t>מזעזע, נכון? מבוגרים לא מדברים ככה בדרך כלל. </a:t>
            </a:r>
          </a:p>
          <a:p>
            <a:pPr algn="r"/>
            <a:r>
              <a:rPr lang="he-IL" dirty="0"/>
              <a:t>אבל יש אנשים שמרשים לעצמם לכתוב ככה. כי לכתוב זה קל. </a:t>
            </a:r>
          </a:p>
          <a:p>
            <a:pPr algn="r"/>
            <a:r>
              <a:rPr lang="he-IL" dirty="0"/>
              <a:t>מילים נכתבות בקלות, ונשארות שם לנצח. </a:t>
            </a:r>
          </a:p>
          <a:p>
            <a:pPr algn="r"/>
            <a:endParaRPr lang="he-IL" dirty="0"/>
          </a:p>
          <a:p>
            <a:pPr algn="r"/>
            <a:r>
              <a:rPr lang="he-IL" dirty="0"/>
              <a:t>לא כותבים את מה שלא היינו אומרים בעל פה.</a:t>
            </a:r>
            <a:endParaRPr lang="en-US" dirty="0"/>
          </a:p>
          <a:p>
            <a:pPr algn="r"/>
            <a:r>
              <a:rPr lang="he-IL" dirty="0"/>
              <a:t>לא כותבים דברים שאחר כך נתבייש לראות שכתבנו.</a:t>
            </a:r>
          </a:p>
          <a:p>
            <a:pPr algn="r"/>
            <a:r>
              <a:rPr lang="he-IL" dirty="0"/>
              <a:t>לא כותבים דברים פוגעים מאוד, שאין מהם חזרה.</a:t>
            </a:r>
          </a:p>
          <a:p>
            <a:pPr algn="r"/>
            <a:endParaRPr lang="he-IL" dirty="0"/>
          </a:p>
          <a:p>
            <a:pPr algn="r"/>
            <a:r>
              <a:rPr lang="he-IL" dirty="0"/>
              <a:t>מה שכתוב נשאר.</a:t>
            </a:r>
          </a:p>
          <a:p>
            <a:pPr algn="r"/>
            <a:r>
              <a:rPr lang="he-IL" dirty="0"/>
              <a:t>כשאנחנו כועסים</a:t>
            </a:r>
          </a:p>
          <a:p>
            <a:pPr algn="r"/>
            <a:r>
              <a:rPr lang="he-IL" dirty="0"/>
              <a:t>או כשאנחנו רואים דיון שמתדרדר לשיח לא נעים</a:t>
            </a:r>
          </a:p>
          <a:p>
            <a:pPr algn="r"/>
            <a:r>
              <a:rPr lang="he-IL" dirty="0"/>
              <a:t>ניקח רגע</a:t>
            </a:r>
          </a:p>
          <a:p>
            <a:pPr algn="r"/>
            <a:r>
              <a:rPr lang="he-IL" dirty="0"/>
              <a:t>נחשוב</a:t>
            </a:r>
          </a:p>
          <a:p>
            <a:pPr algn="r"/>
            <a:r>
              <a:rPr lang="he-IL" dirty="0"/>
              <a:t>האם הינו אומרים את מה שאנחנו רוצים לכתוב?</a:t>
            </a:r>
          </a:p>
          <a:p>
            <a:pPr algn="r"/>
            <a:r>
              <a:rPr lang="he-IL" dirty="0"/>
              <a:t>כותבים רק את מה שהיינו מסוגלים להגיד</a:t>
            </a:r>
          </a:p>
          <a:p>
            <a:pPr algn="r"/>
            <a:r>
              <a:rPr lang="he-IL" dirty="0"/>
              <a:t>וגם לגבי זה צריך לחשוב פעמיים. </a:t>
            </a:r>
            <a:endParaRPr lang="en-US" dirty="0"/>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15</a:t>
            </a:fld>
            <a:endParaRPr lang="en-IL"/>
          </a:p>
        </p:txBody>
      </p:sp>
    </p:spTree>
    <p:extLst>
      <p:ext uri="{BB962C8B-B14F-4D97-AF65-F5344CB8AC3E}">
        <p14:creationId xmlns:p14="http://schemas.microsoft.com/office/powerpoint/2010/main" val="363192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מי פה מתכתב </a:t>
            </a:r>
            <a:r>
              <a:rPr lang="he-IL" dirty="0" err="1"/>
              <a:t>בווטסאפ</a:t>
            </a:r>
            <a:r>
              <a:rPr lang="he-IL" dirty="0"/>
              <a:t>?</a:t>
            </a:r>
          </a:p>
          <a:p>
            <a:pPr algn="r" rtl="1"/>
            <a:r>
              <a:rPr lang="he-IL" dirty="0"/>
              <a:t>מי שלא הרים יד -</a:t>
            </a:r>
          </a:p>
          <a:p>
            <a:pPr algn="r" rtl="1"/>
            <a:r>
              <a:rPr lang="he-IL" dirty="0"/>
              <a:t>מי משתמש לפעמים </a:t>
            </a:r>
            <a:r>
              <a:rPr lang="he-IL" dirty="0" err="1"/>
              <a:t>בווטסאפ</a:t>
            </a:r>
            <a:r>
              <a:rPr lang="he-IL" dirty="0"/>
              <a:t> של ההורים? </a:t>
            </a:r>
          </a:p>
          <a:p>
            <a:pPr algn="r" rtl="1"/>
            <a:r>
              <a:rPr lang="he-IL" dirty="0"/>
              <a:t>מי מתכתב דרך טלפון של חבר?</a:t>
            </a:r>
          </a:p>
          <a:p>
            <a:pPr algn="r" rtl="1"/>
            <a:endParaRPr lang="he-IL" dirty="0"/>
          </a:p>
          <a:p>
            <a:pPr algn="r" rtl="1"/>
            <a:r>
              <a:rPr lang="he-IL" dirty="0"/>
              <a:t>היום נדבר על </a:t>
            </a:r>
            <a:r>
              <a:rPr lang="he-IL" dirty="0" err="1"/>
              <a:t>ווטסאפ</a:t>
            </a:r>
            <a:r>
              <a:rPr lang="he-IL" dirty="0"/>
              <a:t> – הכלי שמאפשר לנו לדבר עם אחרים, בלי להוציא קול. </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2</a:t>
            </a:fld>
            <a:endParaRPr lang="en-IL"/>
          </a:p>
        </p:txBody>
      </p:sp>
    </p:spTree>
    <p:extLst>
      <p:ext uri="{BB962C8B-B14F-4D97-AF65-F5344CB8AC3E}">
        <p14:creationId xmlns:p14="http://schemas.microsoft.com/office/powerpoint/2010/main" val="207957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מה אנחנו רואים כאן?</a:t>
            </a:r>
          </a:p>
          <a:p>
            <a:pPr algn="r" rtl="1"/>
            <a:r>
              <a:rPr lang="he-IL" dirty="0"/>
              <a:t>איך בני האדם הקדמונים תקשרו </a:t>
            </a:r>
            <a:r>
              <a:rPr lang="he-IL" dirty="0" err="1"/>
              <a:t>בינהם</a:t>
            </a:r>
            <a:r>
              <a:rPr lang="he-IL" dirty="0"/>
              <a:t>?</a:t>
            </a:r>
          </a:p>
          <a:p>
            <a:pPr algn="r" rtl="1"/>
            <a:r>
              <a:rPr lang="he-IL" dirty="0"/>
              <a:t>בתנועות ידיים, צלילים, מחוות ידיים, מבט.</a:t>
            </a:r>
          </a:p>
          <a:p>
            <a:pPr algn="r" rtl="1"/>
            <a:r>
              <a:rPr lang="he-IL" dirty="0"/>
              <a:t>אנחנו, בני האדם, פיתחנו את יכולת התקשורת שכוללת את כל אלה במשך מאות אלפי שנים, </a:t>
            </a:r>
          </a:p>
          <a:p>
            <a:pPr algn="r" rtl="1"/>
            <a:r>
              <a:rPr lang="he-IL" dirty="0"/>
              <a:t>והיום אנחנו מעולים בתקשורת –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אנחנו מבינים אפילו תינוקות שלא מדברים רק ממבט, מהבעה, מצלילים. </a:t>
            </a:r>
          </a:p>
          <a:p>
            <a:pPr algn="r" rtl="1"/>
            <a:endParaRPr lang="he-IL" dirty="0"/>
          </a:p>
          <a:p>
            <a:pPr algn="r" rtl="1"/>
            <a:r>
              <a:rPr lang="he-IL" dirty="0"/>
              <a:t>כתב, לעומת זאת, הוא עניין חדש ממש.</a:t>
            </a:r>
            <a:r>
              <a:rPr lang="en-US" dirty="0"/>
              <a:t> </a:t>
            </a:r>
            <a:endParaRPr lang="he-IL" dirty="0"/>
          </a:p>
          <a:p>
            <a:pPr algn="r" rtl="1"/>
            <a:r>
              <a:rPr lang="he-IL" dirty="0"/>
              <a:t>תקשורת </a:t>
            </a:r>
            <a:r>
              <a:rPr lang="he-IL" dirty="0" err="1"/>
              <a:t>בווטסאפ</a:t>
            </a:r>
            <a:r>
              <a:rPr lang="he-IL" dirty="0"/>
              <a:t> היא עניין חדש עוד יותר. </a:t>
            </a:r>
          </a:p>
          <a:p>
            <a:pPr algn="r" rtl="1"/>
            <a:endParaRPr lang="he-IL" dirty="0"/>
          </a:p>
          <a:p>
            <a:pPr algn="r" rtl="1"/>
            <a:r>
              <a:rPr lang="he-IL" dirty="0"/>
              <a:t>בני אדם לא נולדים עם יכולת טבעית לתקשר אך ורק בכתב, </a:t>
            </a:r>
          </a:p>
          <a:p>
            <a:pPr algn="r" rtl="1"/>
            <a:r>
              <a:rPr lang="he-IL" dirty="0"/>
              <a:t>והרבה פעמים נוצרות בעיות. גם למבוגרים, לא רק לילדים. </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3</a:t>
            </a:fld>
            <a:endParaRPr lang="en-IL"/>
          </a:p>
        </p:txBody>
      </p:sp>
    </p:spTree>
    <p:extLst>
      <p:ext uri="{BB962C8B-B14F-4D97-AF65-F5344CB8AC3E}">
        <p14:creationId xmlns:p14="http://schemas.microsoft.com/office/powerpoint/2010/main" val="243090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נראה דוגמה: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זו ציפי. היא חברה של מיצי.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ציפי סיפרה למיצי שיש לה מבחן חגורה </a:t>
            </a:r>
            <a:r>
              <a:rPr lang="he-IL" dirty="0" err="1"/>
              <a:t>בקארטה</a:t>
            </a:r>
            <a:r>
              <a:rPr lang="he-IL" dirty="0"/>
              <a:t> היום והיא מאוד לחוצה.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מיצי כתבה לה "זה שום דבר".</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ציפי נעלבה – היא הרגישה שמיצי מזלזלת.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אבל מיצי התכוונה – "זה שום דבר בשבילך, קטן עלייך. את הכי חגורה שחורה".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(עוד דוגמא:</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כשמישהו מציע משהו ואנחנו עונים "בסדר"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הצד השני יכול לתהות אם הכוונה היא ל-"אחלה, רעיון מעולה ויאללה אני בעד",</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או – "</a:t>
            </a:r>
            <a:r>
              <a:rPr lang="he-IL" dirty="0" err="1"/>
              <a:t>בססססדר</a:t>
            </a:r>
            <a:r>
              <a:rPr lang="he-IL" dirty="0"/>
              <a:t>..." שכולל גלגול עיניים?)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algn="r" rtl="1"/>
            <a:r>
              <a:rPr lang="he-IL" dirty="0"/>
              <a:t>למישהו קרה פעם שהוא קרא הודעה וגילה אחר כך שהוא לא הבין למה התכוון הכותב?</a:t>
            </a:r>
          </a:p>
          <a:p>
            <a:pPr algn="r" rtl="1"/>
            <a:endParaRPr lang="he-IL" dirty="0"/>
          </a:p>
          <a:p>
            <a:pPr algn="r" rtl="1"/>
            <a:r>
              <a:rPr lang="he-IL" dirty="0"/>
              <a:t>הרבה פעמים אנחנו זקוקים גם לטון דיבור ולמבט כדי להבין את ההקשר הנכון של מה שנאמר.</a:t>
            </a:r>
          </a:p>
          <a:p>
            <a:pPr algn="r" rtl="1"/>
            <a:endParaRPr lang="he-IL" dirty="0"/>
          </a:p>
          <a:p>
            <a:pPr algn="r" rtl="1"/>
            <a:r>
              <a:rPr lang="he-IL" dirty="0"/>
              <a:t>כשאנחנו מתכתבים </a:t>
            </a:r>
            <a:r>
              <a:rPr lang="he-IL" dirty="0" err="1"/>
              <a:t>בווטסאפ</a:t>
            </a:r>
            <a:r>
              <a:rPr lang="he-IL" dirty="0"/>
              <a:t>, אין לנו את כל אלה. יש לנו רק כתב. </a:t>
            </a:r>
          </a:p>
          <a:p>
            <a:pPr algn="r" rtl="1"/>
            <a:r>
              <a:rPr lang="he-IL" b="0" i="0" dirty="0">
                <a:solidFill>
                  <a:srgbClr val="4D4D4D"/>
                </a:solidFill>
                <a:effectLst/>
                <a:latin typeface="Alef" panose="00000500000000000000" pitchFamily="2" charset="-79"/>
                <a:cs typeface="Alef" panose="00000500000000000000" pitchFamily="2" charset="-79"/>
              </a:rPr>
              <a:t>כשמתכתבים </a:t>
            </a:r>
            <a:r>
              <a:rPr lang="he-IL" b="0" i="0" dirty="0" err="1">
                <a:solidFill>
                  <a:srgbClr val="4D4D4D"/>
                </a:solidFill>
                <a:effectLst/>
                <a:latin typeface="Alef" panose="00000500000000000000" pitchFamily="2" charset="-79"/>
                <a:cs typeface="Alef" panose="00000500000000000000" pitchFamily="2" charset="-79"/>
              </a:rPr>
              <a:t>בוואטסאפ</a:t>
            </a:r>
            <a:r>
              <a:rPr lang="he-IL" b="0" i="0" dirty="0">
                <a:solidFill>
                  <a:srgbClr val="4D4D4D"/>
                </a:solidFill>
                <a:effectLst/>
                <a:latin typeface="Alef" panose="00000500000000000000" pitchFamily="2" charset="-79"/>
                <a:cs typeface="Alef" panose="00000500000000000000" pitchFamily="2" charset="-79"/>
              </a:rPr>
              <a:t> אי אפשר לשמוע את טון הדיבור כמו בשיחה רגילה, ולפעמים זה יוצר אי הבנות. </a:t>
            </a:r>
          </a:p>
          <a:p>
            <a:pPr algn="r" rtl="1"/>
            <a:r>
              <a:rPr lang="he-IL" b="0" i="0" dirty="0">
                <a:solidFill>
                  <a:srgbClr val="4D4D4D"/>
                </a:solidFill>
                <a:effectLst/>
                <a:latin typeface="Alef" panose="00000500000000000000" pitchFamily="2" charset="-79"/>
                <a:cs typeface="Alef" panose="00000500000000000000" pitchFamily="2" charset="-79"/>
              </a:rPr>
              <a:t>תמיד כדאי לשאול את עצמנו האם מה שאנחנו מתכננים לכתוב יכול להתפרש באופן לא נכון על ידי הצד השני. </a:t>
            </a:r>
          </a:p>
          <a:p>
            <a:pPr algn="r" rtl="1"/>
            <a:r>
              <a:rPr lang="he-IL" b="0" i="0" dirty="0">
                <a:solidFill>
                  <a:srgbClr val="4D4D4D"/>
                </a:solidFill>
                <a:effectLst/>
                <a:latin typeface="Alef" panose="00000500000000000000" pitchFamily="2" charset="-79"/>
                <a:cs typeface="Alef" panose="00000500000000000000" pitchFamily="2" charset="-79"/>
              </a:rPr>
              <a:t>אפשר להוסיף סמיילי מתאים להודעה, להוסיף הסבר קטן, או הכי טוב - להתקשר. </a:t>
            </a:r>
          </a:p>
          <a:p>
            <a:pPr algn="r" rtl="1"/>
            <a:r>
              <a:rPr lang="he-IL" b="0" i="0" dirty="0">
                <a:solidFill>
                  <a:srgbClr val="4D4D4D"/>
                </a:solidFill>
                <a:effectLst/>
                <a:latin typeface="Alef" panose="00000500000000000000" pitchFamily="2" charset="-79"/>
                <a:cs typeface="Alef" panose="00000500000000000000" pitchFamily="2" charset="-79"/>
              </a:rPr>
              <a:t>גם כשאנחנו מקבלים הודעה, חשוב לזכור שאולי אנחנו מפרשים אותה לא נכון ובמקרה כזה כדאי לדבר עם החבר, לפני שנעלבים, מעליבים, או מתעצבנים.</a:t>
            </a:r>
          </a:p>
          <a:p>
            <a:pPr algn="r" rtl="1"/>
            <a:r>
              <a:rPr lang="he-IL" b="0" i="0" dirty="0">
                <a:solidFill>
                  <a:srgbClr val="4D4D4D"/>
                </a:solidFill>
                <a:effectLst/>
                <a:latin typeface="Alef" panose="00000500000000000000" pitchFamily="2" charset="-79"/>
                <a:cs typeface="Alef" panose="00000500000000000000" pitchFamily="2" charset="-79"/>
              </a:rPr>
              <a:t>(ואם הגענו למצב של עלבון – נתקשר או אפילו נשלח הודעה קולית עם הסבר).</a:t>
            </a:r>
          </a:p>
          <a:p>
            <a:pPr algn="r" rtl="1"/>
            <a:endParaRPr lang="he-IL" b="0" i="0" dirty="0">
              <a:solidFill>
                <a:srgbClr val="4D4D4D"/>
              </a:solidFill>
              <a:effectLst/>
              <a:latin typeface="Alef" panose="00000500000000000000" pitchFamily="2" charset="-79"/>
              <a:cs typeface="Alef" panose="00000500000000000000" pitchFamily="2" charset="-79"/>
            </a:endParaRPr>
          </a:p>
          <a:p>
            <a:pPr algn="r" rtl="1"/>
            <a:endParaRPr lang="he-IL" b="0" i="0" dirty="0">
              <a:solidFill>
                <a:srgbClr val="4D4D4D"/>
              </a:solidFill>
              <a:effectLst/>
              <a:latin typeface="Alef" panose="00000500000000000000" pitchFamily="2" charset="-79"/>
              <a:cs typeface="Alef" panose="00000500000000000000" pitchFamily="2" charset="-79"/>
            </a:endParaRPr>
          </a:p>
          <a:p>
            <a:pPr algn="r" rtl="1"/>
            <a:endParaRPr lang="he-IL" b="0" i="0" dirty="0">
              <a:solidFill>
                <a:srgbClr val="4D4D4D"/>
              </a:solidFill>
              <a:effectLst/>
              <a:latin typeface="Alef" panose="00000500000000000000" pitchFamily="2" charset="-79"/>
              <a:cs typeface="Alef" panose="00000500000000000000" pitchFamily="2" charset="-79"/>
            </a:endParaRP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4</a:t>
            </a:fld>
            <a:endParaRPr lang="en-IL"/>
          </a:p>
        </p:txBody>
      </p:sp>
    </p:spTree>
    <p:extLst>
      <p:ext uri="{BB962C8B-B14F-4D97-AF65-F5344CB8AC3E}">
        <p14:creationId xmlns:p14="http://schemas.microsoft.com/office/powerpoint/2010/main" val="30762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בואו נדבר על תמונות. האם הייתם מעבירים כל תמונה שצילמתם לאחרים?</a:t>
            </a:r>
            <a:r>
              <a:rPr lang="en-US" dirty="0"/>
              <a:t> </a:t>
            </a:r>
            <a:endParaRPr lang="he-IL" dirty="0"/>
          </a:p>
          <a:p>
            <a:pPr algn="r" rtl="1"/>
            <a:r>
              <a:rPr lang="he-IL" dirty="0"/>
              <a:t>למי מותר להעביר?</a:t>
            </a:r>
          </a:p>
          <a:p>
            <a:pPr algn="r" rtl="1"/>
            <a:r>
              <a:rPr lang="he-IL" dirty="0"/>
              <a:t>למי לא מעבירים אף תמונה אף פעם? (לאנשים שלא פגשנו באופן אישי, גם לא לאנשים שאומרים לנו שהם מכירים מישהו שאנחנו מכירים)</a:t>
            </a:r>
          </a:p>
          <a:p>
            <a:pPr algn="r" rtl="1"/>
            <a:r>
              <a:rPr lang="he-IL" dirty="0"/>
              <a:t>מה מותר להעביר ומה לא?</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5</a:t>
            </a:fld>
            <a:endParaRPr lang="en-IL"/>
          </a:p>
        </p:txBody>
      </p:sp>
    </p:spTree>
    <p:extLst>
      <p:ext uri="{BB962C8B-B14F-4D97-AF65-F5344CB8AC3E}">
        <p14:creationId xmlns:p14="http://schemas.microsoft.com/office/powerpoint/2010/main" val="1475684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חידה</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6</a:t>
            </a:fld>
            <a:endParaRPr lang="en-IL"/>
          </a:p>
        </p:txBody>
      </p:sp>
    </p:spTree>
    <p:extLst>
      <p:ext uri="{BB962C8B-B14F-4D97-AF65-F5344CB8AC3E}">
        <p14:creationId xmlns:p14="http://schemas.microsoft.com/office/powerpoint/2010/main" val="256126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חידה</a:t>
            </a:r>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7</a:t>
            </a:fld>
            <a:endParaRPr lang="en-IL"/>
          </a:p>
        </p:txBody>
      </p:sp>
    </p:spTree>
    <p:extLst>
      <p:ext uri="{BB962C8B-B14F-4D97-AF65-F5344CB8AC3E}">
        <p14:creationId xmlns:p14="http://schemas.microsoft.com/office/powerpoint/2010/main" val="4350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מי אוהב סטיקרים?</a:t>
            </a:r>
          </a:p>
          <a:p>
            <a:pPr algn="r" rtl="1"/>
            <a:r>
              <a:rPr lang="he-IL" dirty="0"/>
              <a:t>מי משתמש בהם?</a:t>
            </a:r>
            <a:r>
              <a:rPr lang="en-US" dirty="0"/>
              <a:t> </a:t>
            </a:r>
            <a:endParaRPr lang="he-IL" dirty="0"/>
          </a:p>
          <a:p>
            <a:pPr algn="r" rtl="1"/>
            <a:r>
              <a:rPr lang="he-IL" dirty="0"/>
              <a:t>מי יוצר סטיקרים? (יא!)</a:t>
            </a:r>
          </a:p>
          <a:p>
            <a:pPr algn="r" rtl="1"/>
            <a:r>
              <a:rPr lang="he-IL" dirty="0"/>
              <a:t>למה אתם אוהבים אותם? (יפים, תמונה שווה אלף מילים, שנינות)</a:t>
            </a:r>
          </a:p>
          <a:p>
            <a:pPr algn="r" rtl="1"/>
            <a:r>
              <a:rPr lang="he-IL" dirty="0"/>
              <a:t>יש מישהו שלא אוהב?</a:t>
            </a:r>
          </a:p>
          <a:p>
            <a:pPr algn="r" rtl="1"/>
            <a:r>
              <a:rPr lang="he-IL" dirty="0"/>
              <a:t>מתי מתאים לשלוח סטיקרים, מתי לא?</a:t>
            </a:r>
          </a:p>
          <a:p>
            <a:pPr algn="r" rtl="1"/>
            <a:r>
              <a:rPr lang="he-IL" dirty="0"/>
              <a:t>האם לגיטימי לשלוח בקבוצה?</a:t>
            </a:r>
            <a:endParaRPr lang="he-IL" b="0" i="0" dirty="0">
              <a:solidFill>
                <a:srgbClr val="4D4D4D"/>
              </a:solidFill>
              <a:effectLst/>
              <a:latin typeface="Alef" panose="00000500000000000000" pitchFamily="2" charset="-79"/>
              <a:cs typeface="Alef" panose="00000500000000000000"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0" i="0" dirty="0">
              <a:solidFill>
                <a:srgbClr val="4D4D4D"/>
              </a:solidFill>
              <a:effectLst/>
              <a:latin typeface="Alef" panose="00000500000000000000" pitchFamily="2" charset="-79"/>
              <a:cs typeface="Alef" panose="00000500000000000000"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solidFill>
                  <a:srgbClr val="4D4D4D"/>
                </a:solidFill>
                <a:effectLst/>
                <a:latin typeface="Alef" panose="00000500000000000000" pitchFamily="2" charset="-79"/>
                <a:cs typeface="Alef" panose="00000500000000000000" pitchFamily="2" charset="-79"/>
              </a:rPr>
              <a:t>אייקונים, סטיקרים, </a:t>
            </a:r>
            <a:r>
              <a:rPr lang="he-IL" b="0" i="0" dirty="0" err="1">
                <a:solidFill>
                  <a:srgbClr val="4D4D4D"/>
                </a:solidFill>
                <a:effectLst/>
                <a:latin typeface="Alef" panose="00000500000000000000" pitchFamily="2" charset="-79"/>
                <a:cs typeface="Alef" panose="00000500000000000000" pitchFamily="2" charset="-79"/>
              </a:rPr>
              <a:t>גיפים</a:t>
            </a:r>
            <a:r>
              <a:rPr lang="he-IL" b="0" i="0" dirty="0">
                <a:solidFill>
                  <a:srgbClr val="4D4D4D"/>
                </a:solidFill>
                <a:effectLst/>
                <a:latin typeface="Alef" panose="00000500000000000000" pitchFamily="2" charset="-79"/>
                <a:cs typeface="Alef" panose="00000500000000000000" pitchFamily="2" charset="-79"/>
              </a:rPr>
              <a:t> הם חלק בלתי נפרד </a:t>
            </a:r>
            <a:r>
              <a:rPr lang="he-IL" b="0" i="0" dirty="0" err="1">
                <a:solidFill>
                  <a:srgbClr val="4D4D4D"/>
                </a:solidFill>
                <a:effectLst/>
                <a:latin typeface="Alef" panose="00000500000000000000" pitchFamily="2" charset="-79"/>
                <a:cs typeface="Alef" panose="00000500000000000000" pitchFamily="2" charset="-79"/>
              </a:rPr>
              <a:t>מהוואטסאפ</a:t>
            </a:r>
            <a:r>
              <a:rPr lang="he-IL" b="0" i="0" dirty="0">
                <a:solidFill>
                  <a:srgbClr val="4D4D4D"/>
                </a:solidFill>
                <a:effectLst/>
                <a:latin typeface="Alef" panose="00000500000000000000" pitchFamily="2" charset="-79"/>
                <a:cs typeface="Alef" panose="00000500000000000000" pitchFamily="2" charset="-79"/>
              </a:rPr>
              <a:t>, אבל חשוב להשתמש בהם במינון נכון ובאופן שמתאים לשיחה.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solidFill>
                  <a:srgbClr val="4D4D4D"/>
                </a:solidFill>
                <a:effectLst/>
                <a:latin typeface="Alef" panose="00000500000000000000" pitchFamily="2" charset="-79"/>
                <a:cs typeface="Alef" panose="00000500000000000000" pitchFamily="2" charset="-79"/>
              </a:rPr>
              <a:t>הצפה של אייקונים יכולה להעיק על החברים האחרים, ובמיוחד כאלה שלא קשורים לנושא השיחה.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0" i="0" dirty="0">
              <a:solidFill>
                <a:srgbClr val="4D4D4D"/>
              </a:solidFill>
              <a:effectLst/>
              <a:latin typeface="Alef" panose="00000500000000000000" pitchFamily="2" charset="-79"/>
              <a:cs typeface="Alef" panose="00000500000000000000"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solidFill>
                  <a:srgbClr val="4D4D4D"/>
                </a:solidFill>
                <a:effectLst/>
                <a:latin typeface="Alef" panose="00000500000000000000" pitchFamily="2" charset="-79"/>
                <a:cs typeface="Alef" panose="00000500000000000000" pitchFamily="2" charset="-79"/>
              </a:rPr>
              <a:t>כשאנחנו מתכתבים עם חבר אחד חשוב להתאים את האייקונים לסוג הקשר בינינו. למשל, לא לשלוח לבבות לחברה שאינה קרובה אלינו במיוחד.</a:t>
            </a:r>
            <a:endParaRPr lang="he-IL" dirty="0"/>
          </a:p>
          <a:p>
            <a:pPr algn="r" rtl="1"/>
            <a:endParaRPr lang="he-IL" dirty="0"/>
          </a:p>
          <a:p>
            <a:pPr algn="r" rtl="1"/>
            <a:r>
              <a:rPr lang="he-IL" dirty="0"/>
              <a:t>רעיון - לפתוח קבוצת חפירות שבה רק שולחים סטיקרים </a:t>
            </a:r>
            <a:r>
              <a:rPr lang="he-IL" dirty="0" err="1"/>
              <a:t>וגיפים</a:t>
            </a:r>
            <a:endParaRPr lang="he-IL" dirty="0"/>
          </a:p>
          <a:p>
            <a:pPr algn="r" rtl="1"/>
            <a:endParaRPr lang="he-IL" dirty="0"/>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8</a:t>
            </a:fld>
            <a:endParaRPr lang="en-IL"/>
          </a:p>
        </p:txBody>
      </p:sp>
    </p:spTree>
    <p:extLst>
      <p:ext uri="{BB962C8B-B14F-4D97-AF65-F5344CB8AC3E}">
        <p14:creationId xmlns:p14="http://schemas.microsoft.com/office/powerpoint/2010/main" val="29604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מי פה מעדיף הודעות קוליות על פני כתובות?</a:t>
            </a:r>
          </a:p>
          <a:p>
            <a:pPr algn="r" rtl="1"/>
            <a:r>
              <a:rPr lang="he-IL" dirty="0"/>
              <a:t>למה?</a:t>
            </a:r>
          </a:p>
          <a:p>
            <a:pPr algn="r" rtl="1"/>
            <a:r>
              <a:rPr lang="he-IL" dirty="0"/>
              <a:t>(אם זה עולה - הודעות וידאו זה דומה, אותו רעיון)</a:t>
            </a:r>
          </a:p>
          <a:p>
            <a:pPr algn="r" rtl="1"/>
            <a:r>
              <a:rPr lang="he-IL" dirty="0"/>
              <a:t>מה היתרונות?</a:t>
            </a:r>
            <a:r>
              <a:rPr lang="en-US" dirty="0"/>
              <a:t>  </a:t>
            </a:r>
            <a:r>
              <a:rPr lang="he-IL" dirty="0"/>
              <a:t> </a:t>
            </a:r>
          </a:p>
          <a:p>
            <a:pPr marL="171450" indent="-171450" algn="r" rtl="1">
              <a:buFontTx/>
              <a:buChar char="-"/>
            </a:pPr>
            <a:r>
              <a:rPr lang="he-IL" dirty="0"/>
              <a:t>קל יותר</a:t>
            </a:r>
          </a:p>
          <a:p>
            <a:pPr marL="171450" indent="-171450" algn="r" rtl="1">
              <a:buFontTx/>
              <a:buChar char="-"/>
            </a:pPr>
            <a:r>
              <a:rPr lang="he-IL" dirty="0"/>
              <a:t>מהר יותר</a:t>
            </a:r>
          </a:p>
          <a:p>
            <a:pPr marL="171450" indent="-171450" algn="r" rtl="1">
              <a:buFontTx/>
              <a:buChar char="-"/>
            </a:pPr>
            <a:r>
              <a:rPr lang="he-IL" dirty="0"/>
              <a:t>אפשר להעביר טון דיבור</a:t>
            </a:r>
          </a:p>
          <a:p>
            <a:pPr marL="171450" indent="-171450" algn="r" rtl="1">
              <a:buFontTx/>
              <a:buChar char="-"/>
            </a:pPr>
            <a:r>
              <a:rPr lang="he-IL" dirty="0"/>
              <a:t>אפשר להקליט כשהידיים שלי תפוסות, כשאני עסוק</a:t>
            </a:r>
          </a:p>
          <a:p>
            <a:pPr marL="171450" indent="-171450" algn="r" rtl="1">
              <a:buFontTx/>
              <a:buChar char="-"/>
            </a:pPr>
            <a:r>
              <a:rPr lang="he-IL" dirty="0"/>
              <a:t>אפשר </a:t>
            </a:r>
            <a:r>
              <a:rPr lang="he-IL" dirty="0" err="1"/>
              <a:t>להמנע</a:t>
            </a:r>
            <a:r>
              <a:rPr lang="he-IL" dirty="0"/>
              <a:t> משגיאות כתיב</a:t>
            </a:r>
          </a:p>
          <a:p>
            <a:pPr marL="0" indent="0" algn="r" rtl="1">
              <a:buFontTx/>
              <a:buNone/>
            </a:pPr>
            <a:endParaRPr lang="he-IL" dirty="0"/>
          </a:p>
          <a:p>
            <a:pPr algn="r" rtl="1"/>
            <a:r>
              <a:rPr lang="he-IL" dirty="0"/>
              <a:t>מה החסרונות? </a:t>
            </a:r>
          </a:p>
          <a:p>
            <a:pPr algn="r" rtl="1"/>
            <a:r>
              <a:rPr lang="he-IL" dirty="0"/>
              <a:t>- דורש הרבה יותר זמן</a:t>
            </a:r>
          </a:p>
          <a:p>
            <a:pPr marL="171450" indent="-171450" algn="r" rtl="1">
              <a:buFontTx/>
              <a:buChar char="-"/>
            </a:pPr>
            <a:r>
              <a:rPr lang="he-IL" dirty="0"/>
              <a:t>אי אפשר לרפרף: אנחנו מאוד טובים בלקרוא בזריזות ולדלג על מה שלא חשוב ואי אפשר לעשות את זה בהודעה קולית.</a:t>
            </a:r>
          </a:p>
          <a:p>
            <a:pPr marL="171450" indent="-171450" algn="r" rtl="1">
              <a:buFontTx/>
              <a:buChar char="-"/>
            </a:pPr>
            <a:r>
              <a:rPr lang="he-IL" dirty="0"/>
              <a:t>אי אפשר למצוא בקלות מידע שעבר בהודעות קודמות</a:t>
            </a:r>
          </a:p>
          <a:p>
            <a:pPr marL="171450" indent="-171450" algn="r" rtl="1">
              <a:buFontTx/>
              <a:buChar char="-"/>
            </a:pPr>
            <a:r>
              <a:rPr lang="he-IL" dirty="0"/>
              <a:t>כשיש כמות גדולה מאוד של הודעות קוליות צריך הרבה זמן כדי להדביק את הפער (דמיינו שהייתם שעה במקלחת ובינתיים היה דיון כיתתי שהתנהל בהודעות קוליות. במקום ללכת לחבר או סתם לנוח - תשבו עכשיו להקשיב במשך שעה להודעות קוליות כדי לדעת מה פספסתם)</a:t>
            </a:r>
          </a:p>
          <a:p>
            <a:pPr marL="171450" indent="-171450" algn="r" rtl="1">
              <a:buFontTx/>
              <a:buChar char="-"/>
            </a:pPr>
            <a:endParaRPr lang="he-IL" dirty="0"/>
          </a:p>
          <a:p>
            <a:pPr marL="171450" indent="-171450" algn="r" rtl="1">
              <a:buFontTx/>
              <a:buChar char="-"/>
            </a:pPr>
            <a:r>
              <a:rPr lang="he-IL" dirty="0"/>
              <a:t>בעולם המבוגרים, לשלוח הודעה קולית זה פשוט נחשב ללא מנומס </a:t>
            </a:r>
            <a:r>
              <a:rPr lang="he-IL" dirty="0">
                <a:sym typeface="Wingdings" panose="05000000000000000000" pitchFamily="2" charset="2"/>
              </a:rPr>
              <a:t> (זלזול בזמן של הצד השני)</a:t>
            </a:r>
            <a:endParaRPr lang="en-US" dirty="0"/>
          </a:p>
        </p:txBody>
      </p:sp>
      <p:sp>
        <p:nvSpPr>
          <p:cNvPr id="4" name="מציין מיקום של מספר שקופית 3"/>
          <p:cNvSpPr>
            <a:spLocks noGrp="1"/>
          </p:cNvSpPr>
          <p:nvPr>
            <p:ph type="sldNum" sz="quarter" idx="5"/>
          </p:nvPr>
        </p:nvSpPr>
        <p:spPr/>
        <p:txBody>
          <a:bodyPr/>
          <a:lstStyle/>
          <a:p>
            <a:fld id="{40472072-6063-4D2E-8DCC-D8F5DF923C36}" type="slidenum">
              <a:rPr lang="en-IL" smtClean="0"/>
              <a:t>9</a:t>
            </a:fld>
            <a:endParaRPr lang="en-IL"/>
          </a:p>
        </p:txBody>
      </p:sp>
    </p:spTree>
    <p:extLst>
      <p:ext uri="{BB962C8B-B14F-4D97-AF65-F5344CB8AC3E}">
        <p14:creationId xmlns:p14="http://schemas.microsoft.com/office/powerpoint/2010/main" val="25689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219200" y="2840569"/>
            <a:ext cx="13817600" cy="1960033"/>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358341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3251456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199" y="488951"/>
            <a:ext cx="2743201" cy="10401300"/>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609601" y="488951"/>
            <a:ext cx="7958668" cy="1040130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84296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62842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1284113" y="5875867"/>
            <a:ext cx="13817600" cy="1816100"/>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1284113" y="3875619"/>
            <a:ext cx="138176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277026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609601" y="2844801"/>
            <a:ext cx="5350933"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231468" y="2844801"/>
            <a:ext cx="5350933"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398737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12800" y="366184"/>
            <a:ext cx="14630400" cy="1524000"/>
          </a:xfrm>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12801" y="2046817"/>
            <a:ext cx="7182556"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12801" y="2899833"/>
            <a:ext cx="7182556"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8257824" y="2046817"/>
            <a:ext cx="7185377"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8257824" y="2899833"/>
            <a:ext cx="7185377"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3010994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182844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276622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12801" y="364067"/>
            <a:ext cx="5348113" cy="154940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6355644" y="364068"/>
            <a:ext cx="9087557"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12801" y="1913468"/>
            <a:ext cx="5348113"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232784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3186290" y="6400801"/>
            <a:ext cx="9753600" cy="755651"/>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3186290" y="81703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3186290" y="7156452"/>
            <a:ext cx="97536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30091BB-05F4-4E3C-B38D-27DF13714406}" type="datetimeFigureOut">
              <a:rPr lang="he-IL" smtClean="0"/>
              <a:t>ג'/שבט/תשפ"ג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6E2F24C-8964-49B1-9BF0-9B25E9AB9F5E}" type="slidenum">
              <a:rPr lang="he-IL" smtClean="0"/>
              <a:t>‹#›</a:t>
            </a:fld>
            <a:endParaRPr lang="he-IL"/>
          </a:p>
        </p:txBody>
      </p:sp>
    </p:spTree>
    <p:extLst>
      <p:ext uri="{BB962C8B-B14F-4D97-AF65-F5344CB8AC3E}">
        <p14:creationId xmlns:p14="http://schemas.microsoft.com/office/powerpoint/2010/main" val="353972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E47"/>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12800" y="366184"/>
            <a:ext cx="14630400" cy="1524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12800" y="2133602"/>
            <a:ext cx="14630400" cy="6034617"/>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11650133" y="8475135"/>
            <a:ext cx="3793067" cy="486833"/>
          </a:xfrm>
          <a:prstGeom prst="rect">
            <a:avLst/>
          </a:prstGeom>
        </p:spPr>
        <p:txBody>
          <a:bodyPr vert="horz" lIns="91440" tIns="45720" rIns="91440" bIns="45720" rtlCol="1" anchor="ctr"/>
          <a:lstStyle>
            <a:lvl1pPr algn="r">
              <a:defRPr sz="1200">
                <a:solidFill>
                  <a:schemeClr val="tx1">
                    <a:tint val="75000"/>
                  </a:schemeClr>
                </a:solidFill>
              </a:defRPr>
            </a:lvl1pPr>
          </a:lstStyle>
          <a:p>
            <a:fld id="{630091BB-05F4-4E3C-B38D-27DF13714406}" type="datetimeFigureOut">
              <a:rPr lang="he-IL" smtClean="0"/>
              <a:t>ג'/שבט/תשפ"ג</a:t>
            </a:fld>
            <a:endParaRPr lang="he-IL"/>
          </a:p>
        </p:txBody>
      </p:sp>
      <p:sp>
        <p:nvSpPr>
          <p:cNvPr id="5" name="מציין מיקום של כותרת תחתונה 4"/>
          <p:cNvSpPr>
            <a:spLocks noGrp="1"/>
          </p:cNvSpPr>
          <p:nvPr>
            <p:ph type="ftr" sz="quarter" idx="3"/>
          </p:nvPr>
        </p:nvSpPr>
        <p:spPr>
          <a:xfrm>
            <a:off x="5554134" y="8475135"/>
            <a:ext cx="5147733" cy="486833"/>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12800" y="8475135"/>
            <a:ext cx="3793067" cy="486833"/>
          </a:xfrm>
          <a:prstGeom prst="rect">
            <a:avLst/>
          </a:prstGeom>
        </p:spPr>
        <p:txBody>
          <a:bodyPr vert="horz" lIns="91440" tIns="45720" rIns="91440" bIns="45720" rtlCol="1" anchor="ctr"/>
          <a:lstStyle>
            <a:lvl1pPr algn="l">
              <a:defRPr sz="1200">
                <a:solidFill>
                  <a:schemeClr val="tx1">
                    <a:tint val="75000"/>
                  </a:schemeClr>
                </a:solidFill>
              </a:defRPr>
            </a:lvl1pPr>
          </a:lstStyle>
          <a:p>
            <a:fld id="{C6E2F24C-8964-49B1-9BF0-9B25E9AB9F5E}" type="slidenum">
              <a:rPr lang="he-IL" smtClean="0"/>
              <a:t>‹#›</a:t>
            </a:fld>
            <a:endParaRPr lang="he-IL"/>
          </a:p>
        </p:txBody>
      </p:sp>
    </p:spTree>
    <p:extLst>
      <p:ext uri="{BB962C8B-B14F-4D97-AF65-F5344CB8AC3E}">
        <p14:creationId xmlns:p14="http://schemas.microsoft.com/office/powerpoint/2010/main" val="1300575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11.xml"/><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svg"/><Relationship Id="rId4" Type="http://schemas.openxmlformats.org/officeDocument/2006/relationships/notesSlide" Target="../notesSlides/notesSlide12.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svg"/><Relationship Id="rId4" Type="http://schemas.openxmlformats.org/officeDocument/2006/relationships/notesSlide" Target="../notesSlides/notesSlide13.xm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28.sv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177256" y="305869"/>
            <a:ext cx="12311484" cy="8838132"/>
          </a:xfrm>
          <a:prstGeom prst="rect">
            <a:avLst/>
          </a:prstGeom>
          <a:noFill/>
          <a:ln>
            <a:noFill/>
          </a:ln>
        </p:spPr>
      </p:pic>
      <p:graphicFrame>
        <p:nvGraphicFramePr>
          <p:cNvPr id="90" name="Google Shape;90;p1"/>
          <p:cNvGraphicFramePr/>
          <p:nvPr/>
        </p:nvGraphicFramePr>
        <p:xfrm>
          <a:off x="2583384" y="3452788"/>
          <a:ext cx="1991717" cy="2238423"/>
        </p:xfrm>
        <a:graphic>
          <a:graphicData uri="http://schemas.openxmlformats.org/presentationml/2006/ole">
            <mc:AlternateContent xmlns:mc="http://schemas.openxmlformats.org/markup-compatibility/2006">
              <mc:Choice xmlns:v="urn:schemas-microsoft-com:vml" Requires="v">
                <p:oleObj r:id="rId4" imgW="1991717" imgH="2238423" progId="">
                  <p:embed/>
                </p:oleObj>
              </mc:Choice>
              <mc:Fallback>
                <p:oleObj r:id="rId4" imgW="1991717" imgH="2238423" progId="">
                  <p:embed/>
                  <p:pic>
                    <p:nvPicPr>
                      <p:cNvPr id="90" name="Google Shape;90;p1"/>
                      <p:cNvPicPr preferRelativeResize="0"/>
                      <p:nvPr/>
                    </p:nvPicPr>
                    <p:blipFill rotWithShape="1">
                      <a:blip r:embed="rId5">
                        <a:alphaModFix/>
                      </a:blip>
                      <a:srcRect/>
                      <a:stretch/>
                    </p:blipFill>
                    <p:spPr>
                      <a:xfrm>
                        <a:off x="2583384" y="3452788"/>
                        <a:ext cx="1991717" cy="2238423"/>
                      </a:xfrm>
                      <a:prstGeom prst="rect">
                        <a:avLst/>
                      </a:prstGeom>
                      <a:noFill/>
                      <a:ln>
                        <a:noFill/>
                      </a:ln>
                    </p:spPr>
                  </p:pic>
                </p:oleObj>
              </mc:Fallback>
            </mc:AlternateContent>
          </a:graphicData>
        </a:graphic>
      </p:graphicFrame>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l="31140" t="26775" r="21494" b="25976"/>
          <a:stretch/>
        </p:blipFill>
        <p:spPr>
          <a:xfrm>
            <a:off x="7047880" y="1558182"/>
            <a:ext cx="8127999" cy="63335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B82589B-5B67-A807-F686-C4B9ADC03964}"/>
              </a:ext>
            </a:extLst>
          </p:cNvPr>
          <p:cNvPicPr>
            <a:picLocks noChangeAspect="1"/>
          </p:cNvPicPr>
          <p:nvPr/>
        </p:nvPicPr>
        <p:blipFill>
          <a:blip r:embed="rId3"/>
          <a:stretch>
            <a:fillRect/>
          </a:stretch>
        </p:blipFill>
        <p:spPr>
          <a:xfrm>
            <a:off x="8920020" y="2395652"/>
            <a:ext cx="6968332" cy="4840644"/>
          </a:xfrm>
          <a:prstGeom prst="rect">
            <a:avLst/>
          </a:prstGeom>
        </p:spPr>
      </p:pic>
      <p:pic>
        <p:nvPicPr>
          <p:cNvPr id="8" name="תמונה 7">
            <a:extLst>
              <a:ext uri="{FF2B5EF4-FFF2-40B4-BE49-F238E27FC236}">
                <a16:creationId xmlns:a16="http://schemas.microsoft.com/office/drawing/2014/main" id="{4ED9E459-3D75-B573-01D9-CA7202976B1D}"/>
              </a:ext>
            </a:extLst>
          </p:cNvPr>
          <p:cNvPicPr>
            <a:picLocks noChangeAspect="1"/>
          </p:cNvPicPr>
          <p:nvPr/>
        </p:nvPicPr>
        <p:blipFill>
          <a:blip r:embed="rId4"/>
          <a:stretch>
            <a:fillRect/>
          </a:stretch>
        </p:blipFill>
        <p:spPr>
          <a:xfrm>
            <a:off x="479904" y="2649047"/>
            <a:ext cx="8498561" cy="4578493"/>
          </a:xfrm>
          <a:prstGeom prst="rect">
            <a:avLst/>
          </a:prstGeom>
        </p:spPr>
      </p:pic>
      <p:sp>
        <p:nvSpPr>
          <p:cNvPr id="9" name="צורה חופשית: צורה 8">
            <a:extLst>
              <a:ext uri="{FF2B5EF4-FFF2-40B4-BE49-F238E27FC236}">
                <a16:creationId xmlns:a16="http://schemas.microsoft.com/office/drawing/2014/main" id="{4D3D21B7-34BA-A262-C7D7-8F57DBC51BF7}"/>
              </a:ext>
            </a:extLst>
          </p:cNvPr>
          <p:cNvSpPr/>
          <p:nvPr/>
        </p:nvSpPr>
        <p:spPr>
          <a:xfrm>
            <a:off x="8632056" y="5724128"/>
            <a:ext cx="538525" cy="410494"/>
          </a:xfrm>
          <a:custGeom>
            <a:avLst/>
            <a:gdLst>
              <a:gd name="connsiteX0" fmla="*/ 1015008 w 1015007"/>
              <a:gd name="connsiteY0" fmla="*/ 123259 h 773696"/>
              <a:gd name="connsiteX1" fmla="*/ 894194 w 1015007"/>
              <a:gd name="connsiteY1" fmla="*/ 0 h 773696"/>
              <a:gd name="connsiteX2" fmla="*/ 352460 w 1015007"/>
              <a:gd name="connsiteY2" fmla="*/ 530861 h 773696"/>
              <a:gd name="connsiteX3" fmla="*/ 122051 w 1015007"/>
              <a:gd name="connsiteY3" fmla="*/ 300452 h 773696"/>
              <a:gd name="connsiteX4" fmla="*/ 0 w 1015007"/>
              <a:gd name="connsiteY4" fmla="*/ 422474 h 773696"/>
              <a:gd name="connsiteX5" fmla="*/ 351223 w 1015007"/>
              <a:gd name="connsiteY5" fmla="*/ 773697 h 773696"/>
              <a:gd name="connsiteX6" fmla="*/ 1015008 w 1015007"/>
              <a:gd name="connsiteY6" fmla="*/ 123259 h 77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007" h="773696">
                <a:moveTo>
                  <a:pt x="1015008" y="123259"/>
                </a:moveTo>
                <a:lnTo>
                  <a:pt x="894194" y="0"/>
                </a:lnTo>
                <a:lnTo>
                  <a:pt x="352460" y="530861"/>
                </a:lnTo>
                <a:lnTo>
                  <a:pt x="122051" y="300452"/>
                </a:lnTo>
                <a:lnTo>
                  <a:pt x="0" y="422474"/>
                </a:lnTo>
                <a:lnTo>
                  <a:pt x="351223" y="773697"/>
                </a:lnTo>
                <a:lnTo>
                  <a:pt x="1015008" y="123259"/>
                </a:lnTo>
                <a:close/>
              </a:path>
            </a:pathLst>
          </a:custGeom>
          <a:solidFill>
            <a:srgbClr val="92D050"/>
          </a:solidFill>
          <a:ln w="28674" cap="flat">
            <a:noFill/>
            <a:prstDash val="solid"/>
            <a:miter/>
          </a:ln>
        </p:spPr>
        <p:txBody>
          <a:bodyPr rtlCol="1" anchor="ctr"/>
          <a:lstStyle/>
          <a:p>
            <a:endParaRPr lang="he-IL" dirty="0"/>
          </a:p>
        </p:txBody>
      </p:sp>
      <p:pic>
        <p:nvPicPr>
          <p:cNvPr id="10" name="גרפיקה 9" descr="סגור עם מילוי מלא">
            <a:extLst>
              <a:ext uri="{FF2B5EF4-FFF2-40B4-BE49-F238E27FC236}">
                <a16:creationId xmlns:a16="http://schemas.microsoft.com/office/drawing/2014/main" id="{D4E81EAA-2895-4936-8D86-2ED186AF4EB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51464" y="4539945"/>
            <a:ext cx="538525" cy="538525"/>
          </a:xfrm>
          <a:prstGeom prst="rect">
            <a:avLst/>
          </a:prstGeom>
        </p:spPr>
      </p:pic>
      <p:pic>
        <p:nvPicPr>
          <p:cNvPr id="11" name="גרפיקה 10" descr="סגור עם מילוי מלא">
            <a:extLst>
              <a:ext uri="{FF2B5EF4-FFF2-40B4-BE49-F238E27FC236}">
                <a16:creationId xmlns:a16="http://schemas.microsoft.com/office/drawing/2014/main" id="{DF610232-5982-E98C-5D47-9A8FE72D63D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51464" y="3281333"/>
            <a:ext cx="538525" cy="538525"/>
          </a:xfrm>
          <a:prstGeom prst="rect">
            <a:avLst/>
          </a:prstGeom>
        </p:spPr>
      </p:pic>
      <p:sp>
        <p:nvSpPr>
          <p:cNvPr id="12" name="אליפסה 11">
            <a:extLst>
              <a:ext uri="{FF2B5EF4-FFF2-40B4-BE49-F238E27FC236}">
                <a16:creationId xmlns:a16="http://schemas.microsoft.com/office/drawing/2014/main" id="{E9F6879A-2A7E-301E-4AA8-2C21B29C9C00}"/>
              </a:ext>
            </a:extLst>
          </p:cNvPr>
          <p:cNvSpPr/>
          <p:nvPr/>
        </p:nvSpPr>
        <p:spPr>
          <a:xfrm>
            <a:off x="4717428" y="-4572832"/>
            <a:ext cx="6792686" cy="679268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a:extLst>
              <a:ext uri="{FF2B5EF4-FFF2-40B4-BE49-F238E27FC236}">
                <a16:creationId xmlns:a16="http://schemas.microsoft.com/office/drawing/2014/main" id="{2F70CA49-7180-FF80-3EB9-612D89A26924}"/>
              </a:ext>
            </a:extLst>
          </p:cNvPr>
          <p:cNvPicPr>
            <a:picLocks noChangeAspect="1"/>
          </p:cNvPicPr>
          <p:nvPr/>
        </p:nvPicPr>
        <p:blipFill>
          <a:blip r:embed="rId7"/>
          <a:stretch>
            <a:fillRect/>
          </a:stretch>
        </p:blipFill>
        <p:spPr>
          <a:xfrm>
            <a:off x="6189304" y="-116678"/>
            <a:ext cx="3877392" cy="2566638"/>
          </a:xfrm>
          <a:prstGeom prst="rect">
            <a:avLst/>
          </a:prstGeom>
        </p:spPr>
      </p:pic>
    </p:spTree>
    <p:extLst>
      <p:ext uri="{BB962C8B-B14F-4D97-AF65-F5344CB8AC3E}">
        <p14:creationId xmlns:p14="http://schemas.microsoft.com/office/powerpoint/2010/main" val="24940483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8" name="גרפיקה 7">
            <a:extLst>
              <a:ext uri="{FF2B5EF4-FFF2-40B4-BE49-F238E27FC236}">
                <a16:creationId xmlns:a16="http://schemas.microsoft.com/office/drawing/2014/main" id="{630FA17A-82F0-D0AB-1158-F1FB1EFE7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4496" y="251520"/>
            <a:ext cx="3847521" cy="8568952"/>
          </a:xfrm>
          <a:prstGeom prst="rect">
            <a:avLst/>
          </a:prstGeom>
        </p:spPr>
      </p:pic>
      <p:pic>
        <p:nvPicPr>
          <p:cNvPr id="3" name="WhatsApp Video 2023-01-25 at 06.13.41">
            <a:hlinkClick r:id="" action="ppaction://media"/>
            <a:extLst>
              <a:ext uri="{FF2B5EF4-FFF2-40B4-BE49-F238E27FC236}">
                <a16:creationId xmlns:a16="http://schemas.microsoft.com/office/drawing/2014/main" id="{B79E6515-E633-EE86-E837-2041DEA7857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1617" y="786072"/>
            <a:ext cx="3407335" cy="7571855"/>
          </a:xfrm>
          <a:prstGeom prst="rect">
            <a:avLst/>
          </a:prstGeom>
        </p:spPr>
      </p:pic>
      <p:sp>
        <p:nvSpPr>
          <p:cNvPr id="4" name="אליפסה 3">
            <a:extLst>
              <a:ext uri="{FF2B5EF4-FFF2-40B4-BE49-F238E27FC236}">
                <a16:creationId xmlns:a16="http://schemas.microsoft.com/office/drawing/2014/main" id="{7F6C837B-95C8-C741-8249-60657F0AC046}"/>
              </a:ext>
            </a:extLst>
          </p:cNvPr>
          <p:cNvSpPr/>
          <p:nvPr/>
        </p:nvSpPr>
        <p:spPr>
          <a:xfrm>
            <a:off x="12592496" y="2119031"/>
            <a:ext cx="4905938" cy="4905938"/>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גרפיקה 8">
            <a:extLst>
              <a:ext uri="{FF2B5EF4-FFF2-40B4-BE49-F238E27FC236}">
                <a16:creationId xmlns:a16="http://schemas.microsoft.com/office/drawing/2014/main" id="{3D178E0A-BBE5-2792-5CE5-6AA56B49AB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3528600" y="3415095"/>
            <a:ext cx="2056715" cy="2313805"/>
          </a:xfrm>
          <a:prstGeom prst="rect">
            <a:avLst/>
          </a:prstGeom>
        </p:spPr>
      </p:pic>
      <p:pic>
        <p:nvPicPr>
          <p:cNvPr id="15" name="תמונה 14">
            <a:extLst>
              <a:ext uri="{FF2B5EF4-FFF2-40B4-BE49-F238E27FC236}">
                <a16:creationId xmlns:a16="http://schemas.microsoft.com/office/drawing/2014/main" id="{E7544998-75BE-EF31-6E8B-BBF9F51ECF74}"/>
              </a:ext>
            </a:extLst>
          </p:cNvPr>
          <p:cNvPicPr>
            <a:picLocks noChangeAspect="1"/>
          </p:cNvPicPr>
          <p:nvPr/>
        </p:nvPicPr>
        <p:blipFill>
          <a:blip r:embed="rId10"/>
          <a:stretch>
            <a:fillRect/>
          </a:stretch>
        </p:blipFill>
        <p:spPr>
          <a:xfrm>
            <a:off x="6039138" y="1782837"/>
            <a:ext cx="6620830" cy="5578323"/>
          </a:xfrm>
          <a:prstGeom prst="rect">
            <a:avLst/>
          </a:prstGeom>
        </p:spPr>
      </p:pic>
    </p:spTree>
    <p:extLst>
      <p:ext uri="{BB962C8B-B14F-4D97-AF65-F5344CB8AC3E}">
        <p14:creationId xmlns:p14="http://schemas.microsoft.com/office/powerpoint/2010/main" val="32347290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8" name="גרפיקה 7">
            <a:extLst>
              <a:ext uri="{FF2B5EF4-FFF2-40B4-BE49-F238E27FC236}">
                <a16:creationId xmlns:a16="http://schemas.microsoft.com/office/drawing/2014/main" id="{630FA17A-82F0-D0AB-1158-F1FB1EFE7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4496" y="251520"/>
            <a:ext cx="3847521" cy="8568952"/>
          </a:xfrm>
          <a:prstGeom prst="rect">
            <a:avLst/>
          </a:prstGeom>
        </p:spPr>
      </p:pic>
      <p:sp>
        <p:nvSpPr>
          <p:cNvPr id="4" name="אליפסה 3">
            <a:extLst>
              <a:ext uri="{FF2B5EF4-FFF2-40B4-BE49-F238E27FC236}">
                <a16:creationId xmlns:a16="http://schemas.microsoft.com/office/drawing/2014/main" id="{7F6C837B-95C8-C741-8249-60657F0AC046}"/>
              </a:ext>
            </a:extLst>
          </p:cNvPr>
          <p:cNvSpPr/>
          <p:nvPr/>
        </p:nvSpPr>
        <p:spPr>
          <a:xfrm>
            <a:off x="12592496" y="2119030"/>
            <a:ext cx="4905938" cy="4905938"/>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WhatsApp Video 2023-01-25 at 06.13.34">
            <a:hlinkClick r:id="" action="ppaction://media"/>
            <a:extLst>
              <a:ext uri="{FF2B5EF4-FFF2-40B4-BE49-F238E27FC236}">
                <a16:creationId xmlns:a16="http://schemas.microsoft.com/office/drawing/2014/main" id="{0B772643-05A7-D491-4D45-628A2A68A52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23344" y="811581"/>
            <a:ext cx="3384376" cy="7520836"/>
          </a:xfrm>
          <a:prstGeom prst="rect">
            <a:avLst/>
          </a:prstGeom>
        </p:spPr>
      </p:pic>
      <p:pic>
        <p:nvPicPr>
          <p:cNvPr id="7" name="תמונה 6">
            <a:extLst>
              <a:ext uri="{FF2B5EF4-FFF2-40B4-BE49-F238E27FC236}">
                <a16:creationId xmlns:a16="http://schemas.microsoft.com/office/drawing/2014/main" id="{75CD2F2C-D61D-B6A0-172F-5290EA80895B}"/>
              </a:ext>
            </a:extLst>
          </p:cNvPr>
          <p:cNvPicPr>
            <a:picLocks noChangeAspect="1"/>
          </p:cNvPicPr>
          <p:nvPr/>
        </p:nvPicPr>
        <p:blipFill>
          <a:blip r:embed="rId8"/>
          <a:stretch>
            <a:fillRect/>
          </a:stretch>
        </p:blipFill>
        <p:spPr>
          <a:xfrm>
            <a:off x="6039768" y="1782838"/>
            <a:ext cx="6620830" cy="5578323"/>
          </a:xfrm>
          <a:prstGeom prst="rect">
            <a:avLst/>
          </a:prstGeom>
        </p:spPr>
      </p:pic>
      <p:pic>
        <p:nvPicPr>
          <p:cNvPr id="10" name="גרפיקה 9">
            <a:extLst>
              <a:ext uri="{FF2B5EF4-FFF2-40B4-BE49-F238E27FC236}">
                <a16:creationId xmlns:a16="http://schemas.microsoft.com/office/drawing/2014/main" id="{6979C798-2380-DB5A-7322-2B0417DC26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13528600" y="3415095"/>
            <a:ext cx="2056715" cy="2313805"/>
          </a:xfrm>
          <a:prstGeom prst="rect">
            <a:avLst/>
          </a:prstGeom>
        </p:spPr>
      </p:pic>
    </p:spTree>
    <p:extLst>
      <p:ext uri="{BB962C8B-B14F-4D97-AF65-F5344CB8AC3E}">
        <p14:creationId xmlns:p14="http://schemas.microsoft.com/office/powerpoint/2010/main" val="221762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8" name="גרפיקה 7">
            <a:extLst>
              <a:ext uri="{FF2B5EF4-FFF2-40B4-BE49-F238E27FC236}">
                <a16:creationId xmlns:a16="http://schemas.microsoft.com/office/drawing/2014/main" id="{630FA17A-82F0-D0AB-1158-F1FB1EFE7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4496" y="251520"/>
            <a:ext cx="3847521" cy="8568952"/>
          </a:xfrm>
          <a:prstGeom prst="rect">
            <a:avLst/>
          </a:prstGeom>
        </p:spPr>
      </p:pic>
      <p:sp>
        <p:nvSpPr>
          <p:cNvPr id="4" name="אליפסה 3">
            <a:extLst>
              <a:ext uri="{FF2B5EF4-FFF2-40B4-BE49-F238E27FC236}">
                <a16:creationId xmlns:a16="http://schemas.microsoft.com/office/drawing/2014/main" id="{7F6C837B-95C8-C741-8249-60657F0AC046}"/>
              </a:ext>
            </a:extLst>
          </p:cNvPr>
          <p:cNvSpPr/>
          <p:nvPr/>
        </p:nvSpPr>
        <p:spPr>
          <a:xfrm>
            <a:off x="12592496" y="2119030"/>
            <a:ext cx="4905938" cy="4905938"/>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WhatsApp Video 2023-01-25 at 09.53.49">
            <a:hlinkClick r:id="" action="ppaction://media"/>
            <a:extLst>
              <a:ext uri="{FF2B5EF4-FFF2-40B4-BE49-F238E27FC236}">
                <a16:creationId xmlns:a16="http://schemas.microsoft.com/office/drawing/2014/main" id="{BA1ED1D9-A6DD-5DE9-25D8-A6E84FD9FD2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6610" y="827584"/>
            <a:ext cx="3402378" cy="7560840"/>
          </a:xfrm>
          <a:prstGeom prst="rect">
            <a:avLst/>
          </a:prstGeom>
        </p:spPr>
      </p:pic>
      <p:pic>
        <p:nvPicPr>
          <p:cNvPr id="5" name="תמונה 4">
            <a:extLst>
              <a:ext uri="{FF2B5EF4-FFF2-40B4-BE49-F238E27FC236}">
                <a16:creationId xmlns:a16="http://schemas.microsoft.com/office/drawing/2014/main" id="{AE8324F0-1191-2795-2B8C-1DF50E8B0C06}"/>
              </a:ext>
            </a:extLst>
          </p:cNvPr>
          <p:cNvPicPr>
            <a:picLocks noChangeAspect="1"/>
          </p:cNvPicPr>
          <p:nvPr/>
        </p:nvPicPr>
        <p:blipFill>
          <a:blip r:embed="rId8"/>
          <a:stretch>
            <a:fillRect/>
          </a:stretch>
        </p:blipFill>
        <p:spPr>
          <a:xfrm>
            <a:off x="6044131" y="1782838"/>
            <a:ext cx="6620830" cy="5578323"/>
          </a:xfrm>
          <a:prstGeom prst="rect">
            <a:avLst/>
          </a:prstGeom>
        </p:spPr>
      </p:pic>
      <p:pic>
        <p:nvPicPr>
          <p:cNvPr id="7" name="גרפיקה 6">
            <a:extLst>
              <a:ext uri="{FF2B5EF4-FFF2-40B4-BE49-F238E27FC236}">
                <a16:creationId xmlns:a16="http://schemas.microsoft.com/office/drawing/2014/main" id="{6175D1D1-09A4-4C44-FCE5-AA55172B8A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13528600" y="3415095"/>
            <a:ext cx="2056715" cy="2313805"/>
          </a:xfrm>
          <a:prstGeom prst="rect">
            <a:avLst/>
          </a:prstGeom>
        </p:spPr>
      </p:pic>
    </p:spTree>
    <p:extLst>
      <p:ext uri="{BB962C8B-B14F-4D97-AF65-F5344CB8AC3E}">
        <p14:creationId xmlns:p14="http://schemas.microsoft.com/office/powerpoint/2010/main" val="3948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D6AEEF8C-FD5F-38DC-192A-616DB2D551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5549" y="539552"/>
            <a:ext cx="3493728" cy="6700300"/>
          </a:xfrm>
          <a:prstGeom prst="rect">
            <a:avLst/>
          </a:prstGeom>
        </p:spPr>
      </p:pic>
      <p:pic>
        <p:nvPicPr>
          <p:cNvPr id="15" name="גרפיקה 14">
            <a:extLst>
              <a:ext uri="{FF2B5EF4-FFF2-40B4-BE49-F238E27FC236}">
                <a16:creationId xmlns:a16="http://schemas.microsoft.com/office/drawing/2014/main" id="{8F459836-859A-3BBC-40E3-F2F55F020E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7280" y="6081514"/>
            <a:ext cx="6286500" cy="3048000"/>
          </a:xfrm>
          <a:prstGeom prst="rect">
            <a:avLst/>
          </a:prstGeom>
        </p:spPr>
      </p:pic>
      <p:sp>
        <p:nvSpPr>
          <p:cNvPr id="3" name="אליפסה 2">
            <a:extLst>
              <a:ext uri="{FF2B5EF4-FFF2-40B4-BE49-F238E27FC236}">
                <a16:creationId xmlns:a16="http://schemas.microsoft.com/office/drawing/2014/main" id="{F8126AF6-140D-5C7F-0E0B-40E9EC618DFA}"/>
              </a:ext>
            </a:extLst>
          </p:cNvPr>
          <p:cNvSpPr/>
          <p:nvPr/>
        </p:nvSpPr>
        <p:spPr>
          <a:xfrm>
            <a:off x="9856192" y="1175657"/>
            <a:ext cx="6792686" cy="6792686"/>
          </a:xfrm>
          <a:prstGeom prst="ellipse">
            <a:avLst/>
          </a:prstGeom>
          <a:solidFill>
            <a:srgbClr val="00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15B4A0BF-6EFE-3AF4-33DD-E64DA14E9D75}"/>
              </a:ext>
            </a:extLst>
          </p:cNvPr>
          <p:cNvPicPr>
            <a:picLocks noChangeAspect="1"/>
          </p:cNvPicPr>
          <p:nvPr/>
        </p:nvPicPr>
        <p:blipFill>
          <a:blip r:embed="rId6"/>
          <a:stretch>
            <a:fillRect/>
          </a:stretch>
        </p:blipFill>
        <p:spPr>
          <a:xfrm>
            <a:off x="5977712" y="2965736"/>
            <a:ext cx="10687214" cy="3694496"/>
          </a:xfrm>
          <a:prstGeom prst="rect">
            <a:avLst/>
          </a:prstGeom>
        </p:spPr>
      </p:pic>
    </p:spTree>
    <p:extLst>
      <p:ext uri="{BB962C8B-B14F-4D97-AF65-F5344CB8AC3E}">
        <p14:creationId xmlns:p14="http://schemas.microsoft.com/office/powerpoint/2010/main" val="19581054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אליפסה 3">
            <a:extLst>
              <a:ext uri="{FF2B5EF4-FFF2-40B4-BE49-F238E27FC236}">
                <a16:creationId xmlns:a16="http://schemas.microsoft.com/office/drawing/2014/main" id="{DFC2331A-2CBD-66DB-50DD-6ECB14173927}"/>
              </a:ext>
            </a:extLst>
          </p:cNvPr>
          <p:cNvSpPr/>
          <p:nvPr/>
        </p:nvSpPr>
        <p:spPr>
          <a:xfrm>
            <a:off x="8528227" y="-1352749"/>
            <a:ext cx="11849497" cy="11849497"/>
          </a:xfrm>
          <a:prstGeom prst="ellipse">
            <a:avLst/>
          </a:prstGeom>
          <a:solidFill>
            <a:srgbClr val="00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A6F20DCB-C7B4-D09B-7738-19C06DABFB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9248" y="1618043"/>
            <a:ext cx="6264696" cy="5907913"/>
          </a:xfrm>
          <a:prstGeom prst="rect">
            <a:avLst/>
          </a:prstGeom>
        </p:spPr>
      </p:pic>
      <p:pic>
        <p:nvPicPr>
          <p:cNvPr id="5" name="תמונה 4">
            <a:extLst>
              <a:ext uri="{FF2B5EF4-FFF2-40B4-BE49-F238E27FC236}">
                <a16:creationId xmlns:a16="http://schemas.microsoft.com/office/drawing/2014/main" id="{7F3F10AC-2823-0B61-51E0-75A54A90F14B}"/>
              </a:ext>
            </a:extLst>
          </p:cNvPr>
          <p:cNvPicPr>
            <a:picLocks noChangeAspect="1"/>
          </p:cNvPicPr>
          <p:nvPr/>
        </p:nvPicPr>
        <p:blipFill>
          <a:blip r:embed="rId4"/>
          <a:stretch>
            <a:fillRect/>
          </a:stretch>
        </p:blipFill>
        <p:spPr>
          <a:xfrm>
            <a:off x="5247680" y="1895623"/>
            <a:ext cx="10687214" cy="5352752"/>
          </a:xfrm>
          <a:prstGeom prst="rect">
            <a:avLst/>
          </a:prstGeom>
        </p:spPr>
      </p:pic>
    </p:spTree>
    <p:extLst>
      <p:ext uri="{BB962C8B-B14F-4D97-AF65-F5344CB8AC3E}">
        <p14:creationId xmlns:p14="http://schemas.microsoft.com/office/powerpoint/2010/main" val="9930238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022CFA-4BAA-48B5-A8A2-158854A9700E}"/>
              </a:ext>
            </a:extLst>
          </p:cNvPr>
          <p:cNvSpPr txBox="1">
            <a:spLocks/>
          </p:cNvSpPr>
          <p:nvPr/>
        </p:nvSpPr>
        <p:spPr>
          <a:xfrm>
            <a:off x="1166817" y="1907704"/>
            <a:ext cx="13922366" cy="6984776"/>
          </a:xfrm>
          <a:prstGeom prst="rect">
            <a:avLst/>
          </a:prstGeom>
        </p:spPr>
        <p:txBody>
          <a:bodyPr vert="horz" lIns="91440" tIns="45720" rIns="91440" bIns="45720" rtlCol="1" anchor="b">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he-IL" sz="3200" dirty="0">
                <a:solidFill>
                  <a:schemeClr val="bg1"/>
                </a:solidFill>
                <a:latin typeface="Almoni Neue DL 4.0 AAA" panose="00000500000000000000" pitchFamily="50" charset="-79"/>
                <a:cs typeface="Almoni Neue DL 4.0 AAA" panose="00000500000000000000" pitchFamily="50" charset="-79"/>
              </a:rPr>
              <a:t>צוות הטלפון שלי, בית ספר קדם </a:t>
            </a:r>
            <a:r>
              <a:rPr lang="he-IL" sz="3200" dirty="0" err="1">
                <a:solidFill>
                  <a:schemeClr val="bg1"/>
                </a:solidFill>
                <a:latin typeface="Almoni Neue DL 4.0 AAA" panose="00000500000000000000" pitchFamily="50" charset="-79"/>
                <a:cs typeface="Almoni Neue DL 4.0 AAA" panose="00000500000000000000" pitchFamily="50" charset="-79"/>
              </a:rPr>
              <a:t>בארותיים</a:t>
            </a:r>
            <a:r>
              <a:rPr lang="he-IL" sz="3200" dirty="0">
                <a:solidFill>
                  <a:schemeClr val="bg1"/>
                </a:solidFill>
                <a:latin typeface="Almoni Neue DL 4.0 AAA" panose="00000500000000000000" pitchFamily="50" charset="-79"/>
                <a:cs typeface="Almoni Neue DL 4.0 AAA" panose="00000500000000000000" pitchFamily="50" charset="-79"/>
              </a:rPr>
              <a:t>, 2023</a:t>
            </a:r>
          </a:p>
        </p:txBody>
      </p:sp>
    </p:spTree>
    <p:extLst>
      <p:ext uri="{BB962C8B-B14F-4D97-AF65-F5344CB8AC3E}">
        <p14:creationId xmlns:p14="http://schemas.microsoft.com/office/powerpoint/2010/main" val="230702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698D7F4-2EA7-42D6-9E44-630ECC7394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7800" y="2267744"/>
            <a:ext cx="10284843" cy="5072312"/>
          </a:xfrm>
          <a:prstGeom prst="rect">
            <a:avLst/>
          </a:prstGeom>
        </p:spPr>
      </p:pic>
      <p:pic>
        <p:nvPicPr>
          <p:cNvPr id="4" name="תמונה 3">
            <a:extLst>
              <a:ext uri="{FF2B5EF4-FFF2-40B4-BE49-F238E27FC236}">
                <a16:creationId xmlns:a16="http://schemas.microsoft.com/office/drawing/2014/main" id="{CEB1F2F5-89B8-150C-F0A2-0DE489BB65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208" y="1389953"/>
            <a:ext cx="6468007" cy="6064403"/>
          </a:xfrm>
          <a:prstGeom prst="rect">
            <a:avLst/>
          </a:prstGeom>
        </p:spPr>
      </p:pic>
    </p:spTree>
    <p:extLst>
      <p:ext uri="{BB962C8B-B14F-4D97-AF65-F5344CB8AC3E}">
        <p14:creationId xmlns:p14="http://schemas.microsoft.com/office/powerpoint/2010/main" val="223865202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Новости | Prehistoric man, History, Primitive pictures">
            <a:extLst>
              <a:ext uri="{FF2B5EF4-FFF2-40B4-BE49-F238E27FC236}">
                <a16:creationId xmlns:a16="http://schemas.microsoft.com/office/drawing/2014/main" id="{D006CB91-05AF-754A-5B28-18A74BC184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82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make backgrounds like the default WhatsApp wallpaper? - DEV  Community 👩‍💻👨‍💻">
            <a:extLst>
              <a:ext uri="{FF2B5EF4-FFF2-40B4-BE49-F238E27FC236}">
                <a16:creationId xmlns:a16="http://schemas.microsoft.com/office/drawing/2014/main" id="{A850D8CE-1F34-8FD8-71AF-93B257734B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210"/>
          <a:stretch/>
        </p:blipFill>
        <p:spPr bwMode="auto">
          <a:xfrm rot="5400000">
            <a:off x="3555997" y="-3556000"/>
            <a:ext cx="9144003" cy="16256001"/>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268AAE8D-7DD5-730B-7576-E538BC7207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8335" y="694868"/>
            <a:ext cx="7351871" cy="9144000"/>
          </a:xfrm>
          <a:prstGeom prst="rect">
            <a:avLst/>
          </a:prstGeom>
        </p:spPr>
      </p:pic>
      <p:pic>
        <p:nvPicPr>
          <p:cNvPr id="3" name="תמונה 2">
            <a:extLst>
              <a:ext uri="{FF2B5EF4-FFF2-40B4-BE49-F238E27FC236}">
                <a16:creationId xmlns:a16="http://schemas.microsoft.com/office/drawing/2014/main" id="{D73A229D-6240-7B1F-824E-A1A35B33D9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12" y="683568"/>
            <a:ext cx="9534365" cy="9144000"/>
          </a:xfrm>
          <a:prstGeom prst="rect">
            <a:avLst/>
          </a:prstGeom>
        </p:spPr>
      </p:pic>
    </p:spTree>
    <p:extLst>
      <p:ext uri="{BB962C8B-B14F-4D97-AF65-F5344CB8AC3E}">
        <p14:creationId xmlns:p14="http://schemas.microsoft.com/office/powerpoint/2010/main" val="38996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אליפסה 5">
            <a:extLst>
              <a:ext uri="{FF2B5EF4-FFF2-40B4-BE49-F238E27FC236}">
                <a16:creationId xmlns:a16="http://schemas.microsoft.com/office/drawing/2014/main" id="{E57E7235-8F51-5FA7-E0F1-A27F3260648A}"/>
              </a:ext>
            </a:extLst>
          </p:cNvPr>
          <p:cNvSpPr/>
          <p:nvPr/>
        </p:nvSpPr>
        <p:spPr>
          <a:xfrm>
            <a:off x="9856192" y="1175657"/>
            <a:ext cx="6792686" cy="6792686"/>
          </a:xfrm>
          <a:prstGeom prst="ellipse">
            <a:avLst/>
          </a:prstGeom>
          <a:solidFill>
            <a:srgbClr val="00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4FC1C22F-3C1A-A2BB-89C6-BA714F6AF7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049" y="852490"/>
            <a:ext cx="4007738" cy="7686074"/>
          </a:xfrm>
          <a:prstGeom prst="rect">
            <a:avLst/>
          </a:prstGeom>
        </p:spPr>
      </p:pic>
      <p:pic>
        <p:nvPicPr>
          <p:cNvPr id="3" name="תמונה 2" descr="תמונה שמכילה אדם, לובש, ילד, כחול&#10;&#10;התיאור נוצר באופן אוטומטי">
            <a:extLst>
              <a:ext uri="{FF2B5EF4-FFF2-40B4-BE49-F238E27FC236}">
                <a16:creationId xmlns:a16="http://schemas.microsoft.com/office/drawing/2014/main" id="{FA3C4208-D333-3119-ADDF-618FE4AE11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16935" y="2143557"/>
            <a:ext cx="3116060" cy="4904363"/>
          </a:xfrm>
          <a:prstGeom prst="rect">
            <a:avLst/>
          </a:prstGeom>
        </p:spPr>
      </p:pic>
      <p:pic>
        <p:nvPicPr>
          <p:cNvPr id="5" name="תמונה 4">
            <a:extLst>
              <a:ext uri="{FF2B5EF4-FFF2-40B4-BE49-F238E27FC236}">
                <a16:creationId xmlns:a16="http://schemas.microsoft.com/office/drawing/2014/main" id="{4A442209-1BFE-3D10-BC35-CB5B7316A422}"/>
              </a:ext>
            </a:extLst>
          </p:cNvPr>
          <p:cNvPicPr>
            <a:picLocks noChangeAspect="1"/>
          </p:cNvPicPr>
          <p:nvPr/>
        </p:nvPicPr>
        <p:blipFill>
          <a:blip r:embed="rId5"/>
          <a:stretch>
            <a:fillRect/>
          </a:stretch>
        </p:blipFill>
        <p:spPr>
          <a:xfrm>
            <a:off x="5424673" y="3156153"/>
            <a:ext cx="10516511" cy="3078747"/>
          </a:xfrm>
          <a:prstGeom prst="rect">
            <a:avLst/>
          </a:prstGeom>
        </p:spPr>
      </p:pic>
    </p:spTree>
    <p:extLst>
      <p:ext uri="{BB962C8B-B14F-4D97-AF65-F5344CB8AC3E}">
        <p14:creationId xmlns:p14="http://schemas.microsoft.com/office/powerpoint/2010/main" val="3248637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אליפסה 15">
            <a:extLst>
              <a:ext uri="{FF2B5EF4-FFF2-40B4-BE49-F238E27FC236}">
                <a16:creationId xmlns:a16="http://schemas.microsoft.com/office/drawing/2014/main" id="{D48AA69C-41C5-E9DE-9680-E302087D24F6}"/>
              </a:ext>
            </a:extLst>
          </p:cNvPr>
          <p:cNvSpPr/>
          <p:nvPr/>
        </p:nvSpPr>
        <p:spPr>
          <a:xfrm>
            <a:off x="4717428" y="-4572832"/>
            <a:ext cx="6792686" cy="679268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36AE7CDE-FFEE-F392-7E5D-E5FF71220B8C}"/>
              </a:ext>
            </a:extLst>
          </p:cNvPr>
          <p:cNvPicPr>
            <a:picLocks noChangeAspect="1"/>
          </p:cNvPicPr>
          <p:nvPr/>
        </p:nvPicPr>
        <p:blipFill>
          <a:blip r:embed="rId3"/>
          <a:stretch>
            <a:fillRect/>
          </a:stretch>
        </p:blipFill>
        <p:spPr>
          <a:xfrm>
            <a:off x="7839968" y="2270387"/>
            <a:ext cx="8175445" cy="4029805"/>
          </a:xfrm>
          <a:prstGeom prst="rect">
            <a:avLst/>
          </a:prstGeom>
        </p:spPr>
      </p:pic>
      <p:pic>
        <p:nvPicPr>
          <p:cNvPr id="8" name="תמונה 7">
            <a:extLst>
              <a:ext uri="{FF2B5EF4-FFF2-40B4-BE49-F238E27FC236}">
                <a16:creationId xmlns:a16="http://schemas.microsoft.com/office/drawing/2014/main" id="{04F8FA27-F7DF-6D87-E007-C3D792ADDDE9}"/>
              </a:ext>
            </a:extLst>
          </p:cNvPr>
          <p:cNvPicPr>
            <a:picLocks noChangeAspect="1"/>
          </p:cNvPicPr>
          <p:nvPr/>
        </p:nvPicPr>
        <p:blipFill>
          <a:blip r:embed="rId4"/>
          <a:stretch>
            <a:fillRect/>
          </a:stretch>
        </p:blipFill>
        <p:spPr>
          <a:xfrm>
            <a:off x="-512960" y="2411760"/>
            <a:ext cx="8114479" cy="5035732"/>
          </a:xfrm>
          <a:prstGeom prst="rect">
            <a:avLst/>
          </a:prstGeom>
        </p:spPr>
      </p:pic>
      <p:sp>
        <p:nvSpPr>
          <p:cNvPr id="11" name="צורה חופשית: צורה 10">
            <a:extLst>
              <a:ext uri="{FF2B5EF4-FFF2-40B4-BE49-F238E27FC236}">
                <a16:creationId xmlns:a16="http://schemas.microsoft.com/office/drawing/2014/main" id="{0207C579-F210-5ADA-76CF-BA992D589339}"/>
              </a:ext>
            </a:extLst>
          </p:cNvPr>
          <p:cNvSpPr/>
          <p:nvPr/>
        </p:nvSpPr>
        <p:spPr>
          <a:xfrm>
            <a:off x="7215715" y="5889698"/>
            <a:ext cx="538525" cy="410494"/>
          </a:xfrm>
          <a:custGeom>
            <a:avLst/>
            <a:gdLst>
              <a:gd name="connsiteX0" fmla="*/ 1015008 w 1015007"/>
              <a:gd name="connsiteY0" fmla="*/ 123259 h 773696"/>
              <a:gd name="connsiteX1" fmla="*/ 894194 w 1015007"/>
              <a:gd name="connsiteY1" fmla="*/ 0 h 773696"/>
              <a:gd name="connsiteX2" fmla="*/ 352460 w 1015007"/>
              <a:gd name="connsiteY2" fmla="*/ 530861 h 773696"/>
              <a:gd name="connsiteX3" fmla="*/ 122051 w 1015007"/>
              <a:gd name="connsiteY3" fmla="*/ 300452 h 773696"/>
              <a:gd name="connsiteX4" fmla="*/ 0 w 1015007"/>
              <a:gd name="connsiteY4" fmla="*/ 422474 h 773696"/>
              <a:gd name="connsiteX5" fmla="*/ 351223 w 1015007"/>
              <a:gd name="connsiteY5" fmla="*/ 773697 h 773696"/>
              <a:gd name="connsiteX6" fmla="*/ 1015008 w 1015007"/>
              <a:gd name="connsiteY6" fmla="*/ 123259 h 77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007" h="773696">
                <a:moveTo>
                  <a:pt x="1015008" y="123259"/>
                </a:moveTo>
                <a:lnTo>
                  <a:pt x="894194" y="0"/>
                </a:lnTo>
                <a:lnTo>
                  <a:pt x="352460" y="530861"/>
                </a:lnTo>
                <a:lnTo>
                  <a:pt x="122051" y="300452"/>
                </a:lnTo>
                <a:lnTo>
                  <a:pt x="0" y="422474"/>
                </a:lnTo>
                <a:lnTo>
                  <a:pt x="351223" y="773697"/>
                </a:lnTo>
                <a:lnTo>
                  <a:pt x="1015008" y="123259"/>
                </a:lnTo>
                <a:close/>
              </a:path>
            </a:pathLst>
          </a:custGeom>
          <a:solidFill>
            <a:srgbClr val="92D050"/>
          </a:solidFill>
          <a:ln w="28674" cap="flat">
            <a:noFill/>
            <a:prstDash val="solid"/>
            <a:miter/>
          </a:ln>
        </p:spPr>
        <p:txBody>
          <a:bodyPr rtlCol="1" anchor="ctr"/>
          <a:lstStyle/>
          <a:p>
            <a:endParaRPr lang="he-IL" dirty="0"/>
          </a:p>
        </p:txBody>
      </p:sp>
      <p:sp>
        <p:nvSpPr>
          <p:cNvPr id="13" name="צורה חופשית: צורה 12">
            <a:extLst>
              <a:ext uri="{FF2B5EF4-FFF2-40B4-BE49-F238E27FC236}">
                <a16:creationId xmlns:a16="http://schemas.microsoft.com/office/drawing/2014/main" id="{2D00DCB0-CD9F-BD5F-94E6-E08A20979933}"/>
              </a:ext>
            </a:extLst>
          </p:cNvPr>
          <p:cNvSpPr/>
          <p:nvPr/>
        </p:nvSpPr>
        <p:spPr>
          <a:xfrm>
            <a:off x="7215715" y="4521546"/>
            <a:ext cx="538525" cy="410494"/>
          </a:xfrm>
          <a:custGeom>
            <a:avLst/>
            <a:gdLst>
              <a:gd name="connsiteX0" fmla="*/ 1015008 w 1015007"/>
              <a:gd name="connsiteY0" fmla="*/ 123259 h 773696"/>
              <a:gd name="connsiteX1" fmla="*/ 894194 w 1015007"/>
              <a:gd name="connsiteY1" fmla="*/ 0 h 773696"/>
              <a:gd name="connsiteX2" fmla="*/ 352460 w 1015007"/>
              <a:gd name="connsiteY2" fmla="*/ 530861 h 773696"/>
              <a:gd name="connsiteX3" fmla="*/ 122051 w 1015007"/>
              <a:gd name="connsiteY3" fmla="*/ 300452 h 773696"/>
              <a:gd name="connsiteX4" fmla="*/ 0 w 1015007"/>
              <a:gd name="connsiteY4" fmla="*/ 422474 h 773696"/>
              <a:gd name="connsiteX5" fmla="*/ 351223 w 1015007"/>
              <a:gd name="connsiteY5" fmla="*/ 773697 h 773696"/>
              <a:gd name="connsiteX6" fmla="*/ 1015008 w 1015007"/>
              <a:gd name="connsiteY6" fmla="*/ 123259 h 77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007" h="773696">
                <a:moveTo>
                  <a:pt x="1015008" y="123259"/>
                </a:moveTo>
                <a:lnTo>
                  <a:pt x="894194" y="0"/>
                </a:lnTo>
                <a:lnTo>
                  <a:pt x="352460" y="530861"/>
                </a:lnTo>
                <a:lnTo>
                  <a:pt x="122051" y="300452"/>
                </a:lnTo>
                <a:lnTo>
                  <a:pt x="0" y="422474"/>
                </a:lnTo>
                <a:lnTo>
                  <a:pt x="351223" y="773697"/>
                </a:lnTo>
                <a:lnTo>
                  <a:pt x="1015008" y="123259"/>
                </a:lnTo>
                <a:close/>
              </a:path>
            </a:pathLst>
          </a:custGeom>
          <a:solidFill>
            <a:srgbClr val="92D050"/>
          </a:solidFill>
          <a:ln w="28674" cap="flat">
            <a:noFill/>
            <a:prstDash val="solid"/>
            <a:miter/>
          </a:ln>
        </p:spPr>
        <p:txBody>
          <a:bodyPr rtlCol="1" anchor="ctr"/>
          <a:lstStyle/>
          <a:p>
            <a:endParaRPr lang="he-IL" dirty="0"/>
          </a:p>
        </p:txBody>
      </p:sp>
      <p:sp>
        <p:nvSpPr>
          <p:cNvPr id="14" name="צורה חופשית: צורה 13">
            <a:extLst>
              <a:ext uri="{FF2B5EF4-FFF2-40B4-BE49-F238E27FC236}">
                <a16:creationId xmlns:a16="http://schemas.microsoft.com/office/drawing/2014/main" id="{A1E474DF-BC31-6878-2EB1-932AE84B4387}"/>
              </a:ext>
            </a:extLst>
          </p:cNvPr>
          <p:cNvSpPr/>
          <p:nvPr/>
        </p:nvSpPr>
        <p:spPr>
          <a:xfrm>
            <a:off x="7215715" y="3124758"/>
            <a:ext cx="538525" cy="410494"/>
          </a:xfrm>
          <a:custGeom>
            <a:avLst/>
            <a:gdLst>
              <a:gd name="connsiteX0" fmla="*/ 1015008 w 1015007"/>
              <a:gd name="connsiteY0" fmla="*/ 123259 h 773696"/>
              <a:gd name="connsiteX1" fmla="*/ 894194 w 1015007"/>
              <a:gd name="connsiteY1" fmla="*/ 0 h 773696"/>
              <a:gd name="connsiteX2" fmla="*/ 352460 w 1015007"/>
              <a:gd name="connsiteY2" fmla="*/ 530861 h 773696"/>
              <a:gd name="connsiteX3" fmla="*/ 122051 w 1015007"/>
              <a:gd name="connsiteY3" fmla="*/ 300452 h 773696"/>
              <a:gd name="connsiteX4" fmla="*/ 0 w 1015007"/>
              <a:gd name="connsiteY4" fmla="*/ 422474 h 773696"/>
              <a:gd name="connsiteX5" fmla="*/ 351223 w 1015007"/>
              <a:gd name="connsiteY5" fmla="*/ 773697 h 773696"/>
              <a:gd name="connsiteX6" fmla="*/ 1015008 w 1015007"/>
              <a:gd name="connsiteY6" fmla="*/ 123259 h 77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007" h="773696">
                <a:moveTo>
                  <a:pt x="1015008" y="123259"/>
                </a:moveTo>
                <a:lnTo>
                  <a:pt x="894194" y="0"/>
                </a:lnTo>
                <a:lnTo>
                  <a:pt x="352460" y="530861"/>
                </a:lnTo>
                <a:lnTo>
                  <a:pt x="122051" y="300452"/>
                </a:lnTo>
                <a:lnTo>
                  <a:pt x="0" y="422474"/>
                </a:lnTo>
                <a:lnTo>
                  <a:pt x="351223" y="773697"/>
                </a:lnTo>
                <a:lnTo>
                  <a:pt x="1015008" y="123259"/>
                </a:lnTo>
                <a:close/>
              </a:path>
            </a:pathLst>
          </a:custGeom>
          <a:solidFill>
            <a:srgbClr val="92D050"/>
          </a:solidFill>
          <a:ln w="28674" cap="flat">
            <a:noFill/>
            <a:prstDash val="solid"/>
            <a:miter/>
          </a:ln>
        </p:spPr>
        <p:txBody>
          <a:bodyPr rtlCol="1" anchor="ctr"/>
          <a:lstStyle/>
          <a:p>
            <a:endParaRPr lang="he-IL" dirty="0"/>
          </a:p>
        </p:txBody>
      </p:sp>
      <p:pic>
        <p:nvPicPr>
          <p:cNvPr id="18" name="תמונה 17">
            <a:extLst>
              <a:ext uri="{FF2B5EF4-FFF2-40B4-BE49-F238E27FC236}">
                <a16:creationId xmlns:a16="http://schemas.microsoft.com/office/drawing/2014/main" id="{B3B037E1-1095-8191-850F-7AD19829397B}"/>
              </a:ext>
            </a:extLst>
          </p:cNvPr>
          <p:cNvPicPr>
            <a:picLocks noChangeAspect="1"/>
          </p:cNvPicPr>
          <p:nvPr/>
        </p:nvPicPr>
        <p:blipFill>
          <a:blip r:embed="rId5"/>
          <a:stretch>
            <a:fillRect/>
          </a:stretch>
        </p:blipFill>
        <p:spPr>
          <a:xfrm>
            <a:off x="6189304" y="-116678"/>
            <a:ext cx="3877392" cy="2566638"/>
          </a:xfrm>
          <a:prstGeom prst="rect">
            <a:avLst/>
          </a:prstGeom>
        </p:spPr>
      </p:pic>
    </p:spTree>
    <p:extLst>
      <p:ext uri="{BB962C8B-B14F-4D97-AF65-F5344CB8AC3E}">
        <p14:creationId xmlns:p14="http://schemas.microsoft.com/office/powerpoint/2010/main" val="19658973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BF115C89-35A5-8947-11B1-625E6F7D2957}"/>
              </a:ext>
            </a:extLst>
          </p:cNvPr>
          <p:cNvPicPr>
            <a:picLocks noChangeAspect="1"/>
          </p:cNvPicPr>
          <p:nvPr/>
        </p:nvPicPr>
        <p:blipFill>
          <a:blip r:embed="rId3"/>
          <a:stretch>
            <a:fillRect/>
          </a:stretch>
        </p:blipFill>
        <p:spPr>
          <a:xfrm>
            <a:off x="-512960" y="2411760"/>
            <a:ext cx="8114479" cy="5035732"/>
          </a:xfrm>
          <a:prstGeom prst="rect">
            <a:avLst/>
          </a:prstGeom>
        </p:spPr>
      </p:pic>
      <p:pic>
        <p:nvPicPr>
          <p:cNvPr id="8" name="גרפיקה 7" descr="סגור עם מילוי מלא">
            <a:extLst>
              <a:ext uri="{FF2B5EF4-FFF2-40B4-BE49-F238E27FC236}">
                <a16:creationId xmlns:a16="http://schemas.microsoft.com/office/drawing/2014/main" id="{41847904-46AD-C8E4-9844-F277639FC88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15715" y="4539945"/>
            <a:ext cx="538525" cy="538525"/>
          </a:xfrm>
          <a:prstGeom prst="rect">
            <a:avLst/>
          </a:prstGeom>
        </p:spPr>
      </p:pic>
      <p:pic>
        <p:nvPicPr>
          <p:cNvPr id="10" name="גרפיקה 9" descr="סגור עם מילוי מלא">
            <a:extLst>
              <a:ext uri="{FF2B5EF4-FFF2-40B4-BE49-F238E27FC236}">
                <a16:creationId xmlns:a16="http://schemas.microsoft.com/office/drawing/2014/main" id="{AFF64B0B-15E9-D47B-DC72-C4B098DCFCA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15715" y="3245009"/>
            <a:ext cx="538525" cy="538525"/>
          </a:xfrm>
          <a:prstGeom prst="rect">
            <a:avLst/>
          </a:prstGeom>
        </p:spPr>
      </p:pic>
      <p:pic>
        <p:nvPicPr>
          <p:cNvPr id="11" name="תמונה 10">
            <a:extLst>
              <a:ext uri="{FF2B5EF4-FFF2-40B4-BE49-F238E27FC236}">
                <a16:creationId xmlns:a16="http://schemas.microsoft.com/office/drawing/2014/main" id="{D7FF2C91-B75F-5A59-4E70-5B57F898A388}"/>
              </a:ext>
            </a:extLst>
          </p:cNvPr>
          <p:cNvPicPr>
            <a:picLocks noChangeAspect="1"/>
          </p:cNvPicPr>
          <p:nvPr/>
        </p:nvPicPr>
        <p:blipFill>
          <a:blip r:embed="rId6"/>
          <a:stretch>
            <a:fillRect/>
          </a:stretch>
        </p:blipFill>
        <p:spPr>
          <a:xfrm>
            <a:off x="7839968" y="2267744"/>
            <a:ext cx="8175445" cy="4029805"/>
          </a:xfrm>
          <a:prstGeom prst="rect">
            <a:avLst/>
          </a:prstGeom>
        </p:spPr>
      </p:pic>
      <p:pic>
        <p:nvPicPr>
          <p:cNvPr id="12" name="גרפיקה 11" descr="סגור עם מילוי מלא">
            <a:extLst>
              <a:ext uri="{FF2B5EF4-FFF2-40B4-BE49-F238E27FC236}">
                <a16:creationId xmlns:a16="http://schemas.microsoft.com/office/drawing/2014/main" id="{83147B68-CACB-D292-BAFF-8E209CAB569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15715" y="5796136"/>
            <a:ext cx="538525" cy="538525"/>
          </a:xfrm>
          <a:prstGeom prst="rect">
            <a:avLst/>
          </a:prstGeom>
        </p:spPr>
      </p:pic>
      <p:sp>
        <p:nvSpPr>
          <p:cNvPr id="13" name="אליפסה 12">
            <a:extLst>
              <a:ext uri="{FF2B5EF4-FFF2-40B4-BE49-F238E27FC236}">
                <a16:creationId xmlns:a16="http://schemas.microsoft.com/office/drawing/2014/main" id="{5A58415A-B4D8-CD8C-7755-BE21AC1A8300}"/>
              </a:ext>
            </a:extLst>
          </p:cNvPr>
          <p:cNvSpPr/>
          <p:nvPr/>
        </p:nvSpPr>
        <p:spPr>
          <a:xfrm>
            <a:off x="4717428" y="-4572832"/>
            <a:ext cx="6792686" cy="679268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6408D876-D4B9-90B4-C293-E768009D9FB8}"/>
              </a:ext>
            </a:extLst>
          </p:cNvPr>
          <p:cNvPicPr>
            <a:picLocks noChangeAspect="1"/>
          </p:cNvPicPr>
          <p:nvPr/>
        </p:nvPicPr>
        <p:blipFill>
          <a:blip r:embed="rId7"/>
          <a:stretch>
            <a:fillRect/>
          </a:stretch>
        </p:blipFill>
        <p:spPr>
          <a:xfrm>
            <a:off x="6189304" y="-116678"/>
            <a:ext cx="3877392" cy="2566638"/>
          </a:xfrm>
          <a:prstGeom prst="rect">
            <a:avLst/>
          </a:prstGeom>
        </p:spPr>
      </p:pic>
    </p:spTree>
    <p:extLst>
      <p:ext uri="{BB962C8B-B14F-4D97-AF65-F5344CB8AC3E}">
        <p14:creationId xmlns:p14="http://schemas.microsoft.com/office/powerpoint/2010/main" val="225106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אליפסה 2">
            <a:extLst>
              <a:ext uri="{FF2B5EF4-FFF2-40B4-BE49-F238E27FC236}">
                <a16:creationId xmlns:a16="http://schemas.microsoft.com/office/drawing/2014/main" id="{EC302AC0-B991-1AE1-9F0B-C44E213A95E0}"/>
              </a:ext>
            </a:extLst>
          </p:cNvPr>
          <p:cNvSpPr/>
          <p:nvPr/>
        </p:nvSpPr>
        <p:spPr>
          <a:xfrm>
            <a:off x="9856192" y="1175657"/>
            <a:ext cx="6792686" cy="6792686"/>
          </a:xfrm>
          <a:prstGeom prst="ellipse">
            <a:avLst/>
          </a:prstGeom>
          <a:solidFill>
            <a:srgbClr val="00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44682FB4-1E99-CC7B-1CCA-923D250465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7360" y="571918"/>
            <a:ext cx="4176464" cy="8000164"/>
          </a:xfrm>
          <a:prstGeom prst="rect">
            <a:avLst/>
          </a:prstGeom>
        </p:spPr>
      </p:pic>
      <p:pic>
        <p:nvPicPr>
          <p:cNvPr id="14" name="גרפיקה 13">
            <a:extLst>
              <a:ext uri="{FF2B5EF4-FFF2-40B4-BE49-F238E27FC236}">
                <a16:creationId xmlns:a16="http://schemas.microsoft.com/office/drawing/2014/main" id="{A6E87444-102C-0347-E0A0-D30725525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330" y="3358771"/>
            <a:ext cx="2772253" cy="3679304"/>
          </a:xfrm>
          <a:prstGeom prst="rect">
            <a:avLst/>
          </a:prstGeom>
        </p:spPr>
      </p:pic>
      <p:pic>
        <p:nvPicPr>
          <p:cNvPr id="16" name="גרפיקה 15">
            <a:extLst>
              <a:ext uri="{FF2B5EF4-FFF2-40B4-BE49-F238E27FC236}">
                <a16:creationId xmlns:a16="http://schemas.microsoft.com/office/drawing/2014/main" id="{FA2B0833-6A05-124C-AEE0-CDB2A3A9A79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19209" y="1676349"/>
            <a:ext cx="3066171" cy="2173065"/>
          </a:xfrm>
          <a:prstGeom prst="rect">
            <a:avLst/>
          </a:prstGeom>
        </p:spPr>
      </p:pic>
      <p:pic>
        <p:nvPicPr>
          <p:cNvPr id="18" name="גרפיקה 17">
            <a:extLst>
              <a:ext uri="{FF2B5EF4-FFF2-40B4-BE49-F238E27FC236}">
                <a16:creationId xmlns:a16="http://schemas.microsoft.com/office/drawing/2014/main" id="{C136CDB3-A24D-B44B-FE6C-D851C2C9F55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5192" y="107504"/>
            <a:ext cx="2166042" cy="2158020"/>
          </a:xfrm>
          <a:prstGeom prst="rect">
            <a:avLst/>
          </a:prstGeom>
        </p:spPr>
      </p:pic>
      <p:pic>
        <p:nvPicPr>
          <p:cNvPr id="4" name="תמונה 3">
            <a:extLst>
              <a:ext uri="{FF2B5EF4-FFF2-40B4-BE49-F238E27FC236}">
                <a16:creationId xmlns:a16="http://schemas.microsoft.com/office/drawing/2014/main" id="{0454DD2A-344E-F0A5-2AE7-02F8EEBD9ED1}"/>
              </a:ext>
            </a:extLst>
          </p:cNvPr>
          <p:cNvPicPr>
            <a:picLocks noChangeAspect="1"/>
          </p:cNvPicPr>
          <p:nvPr/>
        </p:nvPicPr>
        <p:blipFill>
          <a:blip r:embed="rId10"/>
          <a:stretch>
            <a:fillRect/>
          </a:stretch>
        </p:blipFill>
        <p:spPr>
          <a:xfrm>
            <a:off x="5895752" y="3358771"/>
            <a:ext cx="10510415" cy="3078747"/>
          </a:xfrm>
          <a:prstGeom prst="rect">
            <a:avLst/>
          </a:prstGeom>
        </p:spPr>
      </p:pic>
    </p:spTree>
    <p:extLst>
      <p:ext uri="{BB962C8B-B14F-4D97-AF65-F5344CB8AC3E}">
        <p14:creationId xmlns:p14="http://schemas.microsoft.com/office/powerpoint/2010/main" val="5886142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גרפיקה 12">
            <a:extLst>
              <a:ext uri="{FF2B5EF4-FFF2-40B4-BE49-F238E27FC236}">
                <a16:creationId xmlns:a16="http://schemas.microsoft.com/office/drawing/2014/main" id="{7F2F8D74-3041-6D35-3B95-90CC015F87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784472"/>
            <a:ext cx="15984116" cy="5647721"/>
          </a:xfrm>
          <a:prstGeom prst="rect">
            <a:avLst/>
          </a:prstGeom>
        </p:spPr>
      </p:pic>
      <p:grpSp>
        <p:nvGrpSpPr>
          <p:cNvPr id="2" name="קבוצה 1">
            <a:extLst>
              <a:ext uri="{FF2B5EF4-FFF2-40B4-BE49-F238E27FC236}">
                <a16:creationId xmlns:a16="http://schemas.microsoft.com/office/drawing/2014/main" id="{959B82DE-E826-F291-D242-5A1D27DD92BE}"/>
              </a:ext>
            </a:extLst>
          </p:cNvPr>
          <p:cNvGrpSpPr/>
          <p:nvPr/>
        </p:nvGrpSpPr>
        <p:grpSpPr>
          <a:xfrm>
            <a:off x="2367360" y="536127"/>
            <a:ext cx="4213834" cy="8071745"/>
            <a:chOff x="7256306" y="1820431"/>
            <a:chExt cx="2595452" cy="4971678"/>
          </a:xfrm>
        </p:grpSpPr>
        <p:pic>
          <p:nvPicPr>
            <p:cNvPr id="3" name="תמונה 2">
              <a:extLst>
                <a:ext uri="{FF2B5EF4-FFF2-40B4-BE49-F238E27FC236}">
                  <a16:creationId xmlns:a16="http://schemas.microsoft.com/office/drawing/2014/main" id="{C65970EC-BF41-F8AF-92EF-0DDEF66A07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56307" y="1820431"/>
              <a:ext cx="2595451" cy="4971678"/>
            </a:xfrm>
            <a:prstGeom prst="rect">
              <a:avLst/>
            </a:prstGeom>
          </p:spPr>
        </p:pic>
        <p:pic>
          <p:nvPicPr>
            <p:cNvPr id="4" name="תמונה 3">
              <a:extLst>
                <a:ext uri="{FF2B5EF4-FFF2-40B4-BE49-F238E27FC236}">
                  <a16:creationId xmlns:a16="http://schemas.microsoft.com/office/drawing/2014/main" id="{81D13733-F5D4-7D14-973B-67ED3B29C4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56306" y="1820431"/>
              <a:ext cx="2595451" cy="3785475"/>
            </a:xfrm>
            <a:prstGeom prst="rect">
              <a:avLst/>
            </a:prstGeom>
          </p:spPr>
        </p:pic>
        <p:pic>
          <p:nvPicPr>
            <p:cNvPr id="5" name="תמונה 4">
              <a:extLst>
                <a:ext uri="{FF2B5EF4-FFF2-40B4-BE49-F238E27FC236}">
                  <a16:creationId xmlns:a16="http://schemas.microsoft.com/office/drawing/2014/main" id="{BD36CD94-0468-52C1-791B-55FBC803C30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56307" y="5360171"/>
              <a:ext cx="2595451" cy="613427"/>
            </a:xfrm>
            <a:prstGeom prst="rect">
              <a:avLst/>
            </a:prstGeom>
          </p:spPr>
        </p:pic>
        <p:pic>
          <p:nvPicPr>
            <p:cNvPr id="6" name="תמונה 5">
              <a:extLst>
                <a:ext uri="{FF2B5EF4-FFF2-40B4-BE49-F238E27FC236}">
                  <a16:creationId xmlns:a16="http://schemas.microsoft.com/office/drawing/2014/main" id="{05469F68-77E1-BB17-5323-5E04856AEF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56306" y="5922057"/>
              <a:ext cx="2595451" cy="159457"/>
            </a:xfrm>
            <a:prstGeom prst="rect">
              <a:avLst/>
            </a:prstGeom>
          </p:spPr>
        </p:pic>
      </p:grpSp>
      <p:sp>
        <p:nvSpPr>
          <p:cNvPr id="7" name="אליפסה 6">
            <a:extLst>
              <a:ext uri="{FF2B5EF4-FFF2-40B4-BE49-F238E27FC236}">
                <a16:creationId xmlns:a16="http://schemas.microsoft.com/office/drawing/2014/main" id="{8B230459-4D78-5B26-AA7B-34C344CBA940}"/>
              </a:ext>
            </a:extLst>
          </p:cNvPr>
          <p:cNvSpPr/>
          <p:nvPr/>
        </p:nvSpPr>
        <p:spPr>
          <a:xfrm>
            <a:off x="9856192" y="1175657"/>
            <a:ext cx="6792686" cy="6792686"/>
          </a:xfrm>
          <a:prstGeom prst="ellipse">
            <a:avLst/>
          </a:prstGeom>
          <a:solidFill>
            <a:srgbClr val="00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a:extLst>
              <a:ext uri="{FF2B5EF4-FFF2-40B4-BE49-F238E27FC236}">
                <a16:creationId xmlns:a16="http://schemas.microsoft.com/office/drawing/2014/main" id="{191AC9B4-8715-E85E-6A17-500AC1EA3333}"/>
              </a:ext>
            </a:extLst>
          </p:cNvPr>
          <p:cNvPicPr>
            <a:picLocks noChangeAspect="1"/>
          </p:cNvPicPr>
          <p:nvPr/>
        </p:nvPicPr>
        <p:blipFill>
          <a:blip r:embed="rId9"/>
          <a:stretch>
            <a:fillRect/>
          </a:stretch>
        </p:blipFill>
        <p:spPr>
          <a:xfrm>
            <a:off x="9335554" y="2627784"/>
            <a:ext cx="6620830" cy="4383404"/>
          </a:xfrm>
          <a:prstGeom prst="rect">
            <a:avLst/>
          </a:prstGeom>
        </p:spPr>
      </p:pic>
    </p:spTree>
    <p:extLst>
      <p:ext uri="{BB962C8B-B14F-4D97-AF65-F5344CB8AC3E}">
        <p14:creationId xmlns:p14="http://schemas.microsoft.com/office/powerpoint/2010/main" val="206596504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29723</TotalTime>
  <Words>1401</Words>
  <Application>Microsoft Office PowerPoint</Application>
  <PresentationFormat>מותאם אישית</PresentationFormat>
  <Paragraphs>172</Paragraphs>
  <Slides>16</Slides>
  <Notes>15</Notes>
  <HiddenSlides>0</HiddenSlides>
  <MMClips>3</MMClips>
  <ScaleCrop>false</ScaleCrop>
  <HeadingPairs>
    <vt:vector size="8" baseType="variant">
      <vt:variant>
        <vt:lpstr>גופנים בשימוש</vt:lpstr>
      </vt:variant>
      <vt:variant>
        <vt:i4>4</vt:i4>
      </vt:variant>
      <vt:variant>
        <vt:lpstr>ערכת נושא</vt:lpstr>
      </vt:variant>
      <vt:variant>
        <vt:i4>1</vt:i4>
      </vt:variant>
      <vt:variant>
        <vt:lpstr>שרתי OLE מוטבעים</vt:lpstr>
      </vt:variant>
      <vt:variant>
        <vt:i4>0</vt:i4>
      </vt:variant>
      <vt:variant>
        <vt:lpstr>כותרות שקופיות</vt:lpstr>
      </vt:variant>
      <vt:variant>
        <vt:i4>16</vt:i4>
      </vt:variant>
    </vt:vector>
  </HeadingPairs>
  <TitlesOfParts>
    <vt:vector size="21" baseType="lpstr">
      <vt:lpstr>Alef</vt:lpstr>
      <vt:lpstr>Almoni Neue DL 4.0 AAA</vt:lpstr>
      <vt:lpstr>Arial</vt:lpstr>
      <vt:lpstr>Calibri</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שימוש חכם ובטוח בסמארטפונים לילדים</dc:title>
  <dc:creator>Roy Ereli</dc:creator>
  <cp:lastModifiedBy>שחר גונן</cp:lastModifiedBy>
  <cp:revision>472</cp:revision>
  <cp:lastPrinted>2019-02-14T06:33:11Z</cp:lastPrinted>
  <dcterms:created xsi:type="dcterms:W3CDTF">2018-11-04T07:30:15Z</dcterms:created>
  <dcterms:modified xsi:type="dcterms:W3CDTF">2023-01-25T14:08:59Z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5ebecb1-d490-4b1c-b8a9-f1ca45421dc6_Enabled">
    <vt:lpwstr>True</vt:lpwstr>
  </property>
  <property fmtid="{D5CDD505-2E9C-101B-9397-08002B2CF9AE}" pid="3" name="MSIP_Label_e5ebecb1-d490-4b1c-b8a9-f1ca45421dc6_SiteId">
    <vt:lpwstr>facac3c4-e2a5-4257-af76-205c8a821ddb</vt:lpwstr>
  </property>
  <property fmtid="{D5CDD505-2E9C-101B-9397-08002B2CF9AE}" pid="4" name="MSIP_Label_e5ebecb1-d490-4b1c-b8a9-f1ca45421dc6_Owner">
    <vt:lpwstr>A22FXZZ@mmm.com</vt:lpwstr>
  </property>
  <property fmtid="{D5CDD505-2E9C-101B-9397-08002B2CF9AE}" pid="5" name="MSIP_Label_e5ebecb1-d490-4b1c-b8a9-f1ca45421dc6_SetDate">
    <vt:lpwstr>2019-01-23T21:16:01.0081364Z</vt:lpwstr>
  </property>
  <property fmtid="{D5CDD505-2E9C-101B-9397-08002B2CF9AE}" pid="6" name="MSIP_Label_e5ebecb1-d490-4b1c-b8a9-f1ca45421dc6_Name">
    <vt:lpwstr>Restricted</vt:lpwstr>
  </property>
  <property fmtid="{D5CDD505-2E9C-101B-9397-08002B2CF9AE}" pid="7" name="MSIP_Label_e5ebecb1-d490-4b1c-b8a9-f1ca45421dc6_Application">
    <vt:lpwstr>Microsoft Azure Information Protection</vt:lpwstr>
  </property>
  <property fmtid="{D5CDD505-2E9C-101B-9397-08002B2CF9AE}" pid="8" name="MSIP_Label_e5ebecb1-d490-4b1c-b8a9-f1ca45421dc6_Extended_MSFT_Method">
    <vt:lpwstr>Manual</vt:lpwstr>
  </property>
  <property fmtid="{D5CDD505-2E9C-101B-9397-08002B2CF9AE}" pid="9" name="MSIP_Label_aab4e8bd-26e6-45f0-8dc5-3ce0d33b1257_Enabled">
    <vt:lpwstr>True</vt:lpwstr>
  </property>
  <property fmtid="{D5CDD505-2E9C-101B-9397-08002B2CF9AE}" pid="10" name="MSIP_Label_aab4e8bd-26e6-45f0-8dc5-3ce0d33b1257_SiteId">
    <vt:lpwstr>facac3c4-e2a5-4257-af76-205c8a821ddb</vt:lpwstr>
  </property>
  <property fmtid="{D5CDD505-2E9C-101B-9397-08002B2CF9AE}" pid="11" name="MSIP_Label_aab4e8bd-26e6-45f0-8dc5-3ce0d33b1257_Owner">
    <vt:lpwstr>A22FXZZ@mmm.com</vt:lpwstr>
  </property>
  <property fmtid="{D5CDD505-2E9C-101B-9397-08002B2CF9AE}" pid="12" name="MSIP_Label_aab4e8bd-26e6-45f0-8dc5-3ce0d33b1257_SetDate">
    <vt:lpwstr>2019-01-23T21:16:01.0086367Z</vt:lpwstr>
  </property>
  <property fmtid="{D5CDD505-2E9C-101B-9397-08002B2CF9AE}" pid="13" name="MSIP_Label_aab4e8bd-26e6-45f0-8dc5-3ce0d33b1257_Name">
    <vt:lpwstr>No Watermark</vt:lpwstr>
  </property>
  <property fmtid="{D5CDD505-2E9C-101B-9397-08002B2CF9AE}" pid="14" name="MSIP_Label_aab4e8bd-26e6-45f0-8dc5-3ce0d33b1257_Application">
    <vt:lpwstr>Microsoft Azure Information Protection</vt:lpwstr>
  </property>
  <property fmtid="{D5CDD505-2E9C-101B-9397-08002B2CF9AE}" pid="15" name="MSIP_Label_aab4e8bd-26e6-45f0-8dc5-3ce0d33b1257_Parent">
    <vt:lpwstr>e5ebecb1-d490-4b1c-b8a9-f1ca45421dc6</vt:lpwstr>
  </property>
  <property fmtid="{D5CDD505-2E9C-101B-9397-08002B2CF9AE}" pid="16" name="MSIP_Label_aab4e8bd-26e6-45f0-8dc5-3ce0d33b1257_Extended_MSFT_Method">
    <vt:lpwstr>Manual</vt:lpwstr>
  </property>
  <property fmtid="{D5CDD505-2E9C-101B-9397-08002B2CF9AE}" pid="17" name="Sensitivity">
    <vt:lpwstr>Restricted No Watermark</vt:lpwstr>
  </property>
</Properties>
</file>